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Lst>
  <p:notesMasterIdLst>
    <p:notesMasterId r:id="rId45"/>
  </p:notesMasterIdLst>
  <p:sldIdLst>
    <p:sldId id="263" r:id="rId3"/>
    <p:sldId id="268" r:id="rId4"/>
    <p:sldId id="275" r:id="rId5"/>
    <p:sldId id="277" r:id="rId6"/>
    <p:sldId id="276" r:id="rId7"/>
    <p:sldId id="269" r:id="rId8"/>
    <p:sldId id="274" r:id="rId9"/>
    <p:sldId id="279" r:id="rId10"/>
    <p:sldId id="281" r:id="rId11"/>
    <p:sldId id="283" r:id="rId12"/>
    <p:sldId id="285" r:id="rId13"/>
    <p:sldId id="287" r:id="rId14"/>
    <p:sldId id="289" r:id="rId15"/>
    <p:sldId id="290" r:id="rId16"/>
    <p:sldId id="291" r:id="rId17"/>
    <p:sldId id="293" r:id="rId18"/>
    <p:sldId id="294" r:id="rId19"/>
    <p:sldId id="295" r:id="rId20"/>
    <p:sldId id="296" r:id="rId21"/>
    <p:sldId id="297" r:id="rId22"/>
    <p:sldId id="298" r:id="rId23"/>
    <p:sldId id="299" r:id="rId24"/>
    <p:sldId id="300" r:id="rId25"/>
    <p:sldId id="265" r:id="rId26"/>
    <p:sldId id="267" r:id="rId27"/>
    <p:sldId id="266" r:id="rId28"/>
    <p:sldId id="301" r:id="rId29"/>
    <p:sldId id="302" r:id="rId30"/>
    <p:sldId id="272" r:id="rId31"/>
    <p:sldId id="303" r:id="rId32"/>
    <p:sldId id="304" r:id="rId33"/>
    <p:sldId id="305" r:id="rId34"/>
    <p:sldId id="306" r:id="rId35"/>
    <p:sldId id="307" r:id="rId36"/>
    <p:sldId id="308" r:id="rId37"/>
    <p:sldId id="256" r:id="rId38"/>
    <p:sldId id="257" r:id="rId39"/>
    <p:sldId id="258" r:id="rId40"/>
    <p:sldId id="259" r:id="rId41"/>
    <p:sldId id="260" r:id="rId42"/>
    <p:sldId id="270" r:id="rId43"/>
    <p:sldId id="271" r:id="rId4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74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98B7ECE-C98D-40DD-BBA0-A8A87E902247}" type="datetimeFigureOut">
              <a:rPr lang="en-GB" smtClean="0"/>
              <a:t>19/05/2017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2CC5456E-B8B7-4851-A8E3-F2544744124B}" type="slidenum">
              <a:rPr lang="en-GB" smtClean="0"/>
              <a:t>‹#›</a:t>
            </a:fld>
            <a:endParaRPr lang="en-GB"/>
          </a:p>
        </p:txBody>
      </p:sp>
    </p:spTree>
    <p:extLst>
      <p:ext uri="{BB962C8B-B14F-4D97-AF65-F5344CB8AC3E}">
        <p14:creationId xmlns:p14="http://schemas.microsoft.com/office/powerpoint/2010/main" val="180067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Welcome and house keeping </a:t>
            </a:r>
          </a:p>
          <a:p>
            <a:r>
              <a:rPr lang="en-GB" dirty="0" smtClean="0"/>
              <a:t>When Jenny speaks this slide can go back up</a:t>
            </a:r>
            <a:endParaRPr lang="en-GB" dirty="0"/>
          </a:p>
        </p:txBody>
      </p:sp>
      <p:sp>
        <p:nvSpPr>
          <p:cNvPr id="4" name="Slide Number Placeholder 3"/>
          <p:cNvSpPr>
            <a:spLocks noGrp="1"/>
          </p:cNvSpPr>
          <p:nvPr>
            <p:ph type="sldNum" sz="quarter" idx="10"/>
          </p:nvPr>
        </p:nvSpPr>
        <p:spPr/>
        <p:txBody>
          <a:bodyPr/>
          <a:lstStyle/>
          <a:p>
            <a:fld id="{2CC5456E-B8B7-4851-A8E3-F2544744124B}" type="slidenum">
              <a:rPr lang="en-GB" smtClean="0"/>
              <a:t>1</a:t>
            </a:fld>
            <a:endParaRPr lang="en-GB"/>
          </a:p>
        </p:txBody>
      </p:sp>
    </p:spTree>
    <p:extLst>
      <p:ext uri="{BB962C8B-B14F-4D97-AF65-F5344CB8AC3E}">
        <p14:creationId xmlns:p14="http://schemas.microsoft.com/office/powerpoint/2010/main" val="250728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C5456E-B8B7-4851-A8E3-F2544744124B}" type="slidenum">
              <a:rPr lang="en-GB" smtClean="0"/>
              <a:t>14</a:t>
            </a:fld>
            <a:endParaRPr lang="en-GB"/>
          </a:p>
        </p:txBody>
      </p:sp>
    </p:spTree>
    <p:extLst>
      <p:ext uri="{BB962C8B-B14F-4D97-AF65-F5344CB8AC3E}">
        <p14:creationId xmlns:p14="http://schemas.microsoft.com/office/powerpoint/2010/main" val="1199994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EB2854-CCF8-4AE2-98AB-3994DCB1E77C}" type="slidenum">
              <a:rPr lang="en-GB"/>
              <a:pPr fontAlgn="base">
                <a:spcBef>
                  <a:spcPct val="0"/>
                </a:spcBef>
                <a:spcAft>
                  <a:spcPct val="0"/>
                </a:spcAft>
                <a:defRPr/>
              </a:pPr>
              <a:t>18</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tabLst>
                <a:tab pos="2636838" algn="ctr"/>
                <a:tab pos="4949825" algn="l"/>
                <a:tab pos="5273675" algn="r"/>
              </a:tabLst>
            </a:pPr>
            <a:r>
              <a:rPr lang="en-GB" sz="1400" b="1" smtClean="0">
                <a:ea typeface="Times New Roman" pitchFamily="18" charset="0"/>
                <a:cs typeface="Angsana New"/>
              </a:rPr>
              <a:t>Overall Assessed Level of CSE Risk</a:t>
            </a:r>
            <a:endParaRPr lang="en-GB" smtClean="0">
              <a:latin typeface="Arial" charset="0"/>
              <a:ea typeface="Times New Roman" pitchFamily="18" charset="0"/>
              <a:cs typeface="Angsana New"/>
            </a:endParaRPr>
          </a:p>
          <a:p>
            <a:pPr eaLnBrk="1" hangingPunct="1">
              <a:spcBef>
                <a:spcPct val="0"/>
              </a:spcBef>
              <a:tabLst>
                <a:tab pos="2636838" algn="ctr"/>
                <a:tab pos="4949825" algn="l"/>
                <a:tab pos="5273675" algn="r"/>
              </a:tabLst>
            </a:pPr>
            <a:r>
              <a:rPr lang="en-GB" sz="1100" smtClean="0">
                <a:latin typeface="Arial" charset="0"/>
                <a:ea typeface="Times New Roman" pitchFamily="18" charset="0"/>
                <a:cs typeface="Angsana New"/>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No risk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just" eaLnBrk="1" hangingPunct="1">
              <a:spcBef>
                <a:spcPct val="0"/>
              </a:spcBef>
              <a:tabLst>
                <a:tab pos="2636838" algn="ctr"/>
                <a:tab pos="4949825" algn="l"/>
                <a:tab pos="5273675" algn="r"/>
              </a:tabLst>
            </a:pPr>
            <a:r>
              <a:rPr lang="en-GB" smtClean="0">
                <a:ea typeface="Times New Roman" pitchFamily="18" charset="0"/>
                <a:cs typeface="Angsana New"/>
              </a:rPr>
              <a:t>Whilst there may be concerns for the welfare of the child /young person, which may involve the requirement of service provision, for other assessed risks, the assessment or risk indicates that there is no current risk of the child /young person being at risk of, or experiencing sexual exploitation.</a:t>
            </a:r>
            <a:endParaRPr lang="en-GB" smtClean="0">
              <a:latin typeface="Arial" charset="0"/>
              <a:ea typeface="Times New Roman" pitchFamily="18" charset="0"/>
              <a:cs typeface="Angsana New"/>
            </a:endParaRPr>
          </a:p>
          <a:p>
            <a:pPr eaLnBrk="1" hangingPunct="1">
              <a:spcBef>
                <a:spcPct val="0"/>
              </a:spcBef>
              <a:tabLst>
                <a:tab pos="2636838" algn="ctr"/>
                <a:tab pos="4949825" algn="l"/>
                <a:tab pos="5273675" algn="r"/>
              </a:tabLst>
            </a:pPr>
            <a:r>
              <a:rPr lang="en-GB"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Low Risk</a:t>
            </a:r>
            <a:endParaRPr lang="en-GB" smtClean="0">
              <a:latin typeface="Arial" charset="0"/>
              <a:ea typeface="Times New Roman" pitchFamily="18" charset="0"/>
              <a:cs typeface="Angsana New"/>
            </a:endParaRPr>
          </a:p>
          <a:p>
            <a:pPr algn="just" eaLnBrk="1" hangingPunct="1">
              <a:spcBef>
                <a:spcPct val="0"/>
              </a:spcBef>
              <a:tabLst>
                <a:tab pos="2636838" algn="ctr"/>
                <a:tab pos="4949825" algn="l"/>
                <a:tab pos="5273675" algn="r"/>
              </a:tabLst>
            </a:pPr>
            <a:r>
              <a:rPr lang="en-GB" smtClean="0">
                <a:ea typeface="Times New Roman" pitchFamily="18" charset="0"/>
                <a:cs typeface="Angsana New"/>
              </a:rPr>
              <a:t>The indicators and assessment raise some concerns that the child /young person is at risk of sexual exploitation, and /or places him /or herself at risk. </a:t>
            </a:r>
            <a:endParaRPr lang="en-GB" smtClean="0">
              <a:latin typeface="Arial" charset="0"/>
              <a:ea typeface="Times New Roman" pitchFamily="18" charset="0"/>
              <a:cs typeface="Angsana New"/>
            </a:endParaRPr>
          </a:p>
          <a:p>
            <a:pPr algn="just" eaLnBrk="1" hangingPunct="1">
              <a:spcBef>
                <a:spcPct val="0"/>
              </a:spcBef>
              <a:tabLst>
                <a:tab pos="2636838" algn="ctr"/>
                <a:tab pos="4949825" algn="l"/>
                <a:tab pos="5273675" algn="r"/>
              </a:tabLst>
            </a:pPr>
            <a:r>
              <a:rPr lang="en-GB" smtClean="0">
                <a:ea typeface="Times New Roman" pitchFamily="18" charset="0"/>
                <a:cs typeface="Angsana New"/>
              </a:rPr>
              <a:t>Concern that the child / young person is at risk of being targeted or groomed, but there are positive protective factors in the child /young person life. </a:t>
            </a:r>
            <a:endParaRPr lang="en-GB" smtClean="0">
              <a:latin typeface="Arial" charset="0"/>
              <a:ea typeface="Times New Roman" pitchFamily="18" charset="0"/>
              <a:cs typeface="Angsana New"/>
            </a:endParaRPr>
          </a:p>
          <a:p>
            <a:pPr eaLnBrk="1" hangingPunct="1">
              <a:spcBef>
                <a:spcPct val="0"/>
              </a:spcBef>
              <a:tabLst>
                <a:tab pos="2636838" algn="ctr"/>
                <a:tab pos="4949825" algn="l"/>
                <a:tab pos="5273675" algn="r"/>
              </a:tabLst>
            </a:pPr>
            <a:r>
              <a:rPr lang="en-GB"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Medium Risk</a:t>
            </a:r>
            <a:endParaRPr lang="en-GB" smtClean="0">
              <a:latin typeface="Arial" charset="0"/>
              <a:ea typeface="Times New Roman" pitchFamily="18" charset="0"/>
              <a:cs typeface="Angsana New"/>
            </a:endParaRPr>
          </a:p>
          <a:p>
            <a:pPr algn="just" eaLnBrk="1" hangingPunct="1">
              <a:spcBef>
                <a:spcPct val="0"/>
              </a:spcBef>
              <a:tabLst>
                <a:tab pos="2636838" algn="ctr"/>
                <a:tab pos="4949825" algn="l"/>
                <a:tab pos="5273675" algn="r"/>
              </a:tabLst>
            </a:pPr>
            <a:r>
              <a:rPr lang="en-GB" smtClean="0">
                <a:ea typeface="Times New Roman" pitchFamily="18" charset="0"/>
                <a:cs typeface="Angsana New"/>
              </a:rPr>
              <a:t>The assessment indicates that the child /young person is vulnerable to being sexually exploited / but that there are no immediate /urgent safeguarding concerns. There is evidence the child /young person may be a risk of opportunistic abuse, or is being targeted /groomed. </a:t>
            </a:r>
            <a:endParaRPr lang="en-GB" smtClean="0">
              <a:latin typeface="Arial" charset="0"/>
              <a:ea typeface="Times New Roman" pitchFamily="18" charset="0"/>
              <a:cs typeface="Angsana New"/>
            </a:endParaRPr>
          </a:p>
          <a:p>
            <a:pPr algn="just" eaLnBrk="1" hangingPunct="1">
              <a:spcBef>
                <a:spcPct val="0"/>
              </a:spcBef>
              <a:tabLst>
                <a:tab pos="2636838" algn="ctr"/>
                <a:tab pos="4949825" algn="l"/>
                <a:tab pos="5273675" algn="r"/>
              </a:tabLst>
            </a:pPr>
            <a:r>
              <a:rPr lang="en-GB" smtClean="0">
                <a:ea typeface="Times New Roman" pitchFamily="18" charset="0"/>
                <a:cs typeface="Angsana New"/>
              </a:rPr>
              <a:t> </a:t>
            </a:r>
            <a:endParaRPr lang="en-GB" smtClean="0">
              <a:latin typeface="Arial" charset="0"/>
              <a:ea typeface="Times New Roman" pitchFamily="18" charset="0"/>
              <a:cs typeface="Angsana New"/>
            </a:endParaRPr>
          </a:p>
          <a:p>
            <a:pPr algn="just" eaLnBrk="1" hangingPunct="1">
              <a:spcBef>
                <a:spcPct val="0"/>
              </a:spcBef>
              <a:tabLst>
                <a:tab pos="2636838" algn="ctr"/>
                <a:tab pos="4949825" algn="l"/>
                <a:tab pos="5273675" algn="r"/>
              </a:tabLst>
            </a:pPr>
            <a:r>
              <a:rPr lang="en-GB" smtClean="0">
                <a:ea typeface="Times New Roman" pitchFamily="18" charset="0"/>
                <a:cs typeface="Angsana New"/>
              </a:rPr>
              <a:t>The child /young person may experience protective factors, but circumstances and /or behaviours place him / her at risk of sexual exploitation. </a:t>
            </a:r>
            <a:endParaRPr lang="en-GB" smtClean="0">
              <a:latin typeface="Arial" charset="0"/>
              <a:ea typeface="Times New Roman" pitchFamily="18" charset="0"/>
              <a:cs typeface="Angsana New"/>
            </a:endParaRPr>
          </a:p>
          <a:p>
            <a:pPr eaLnBrk="1" hangingPunct="1">
              <a:spcBef>
                <a:spcPct val="0"/>
              </a:spcBef>
              <a:tabLst>
                <a:tab pos="2636838" algn="ctr"/>
                <a:tab pos="4949825" algn="l"/>
                <a:tab pos="5273675" algn="r"/>
              </a:tabLst>
            </a:pPr>
            <a:r>
              <a:rPr lang="en-GB"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ngsana New"/>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ngsana New"/>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ea typeface="Times New Roman" pitchFamily="18" charset="0"/>
                <a:cs typeface="Angsana New"/>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latin typeface="Arial" charset="0"/>
                <a:ea typeface="Times New Roman" pitchFamily="18" charset="0"/>
                <a:cs typeface="Arial" charset="0"/>
              </a:rPr>
              <a:t>Highest Risk</a:t>
            </a:r>
            <a:endParaRPr lang="en-GB" smtClean="0">
              <a:latin typeface="Arial" charset="0"/>
              <a:ea typeface="Times New Roman" pitchFamily="18" charset="0"/>
              <a:cs typeface="Angsana New"/>
            </a:endParaRPr>
          </a:p>
          <a:p>
            <a:pPr algn="just" eaLnBrk="1" hangingPunct="1">
              <a:spcBef>
                <a:spcPct val="0"/>
              </a:spcBef>
              <a:tabLst>
                <a:tab pos="2636838" algn="ctr"/>
                <a:tab pos="4949825" algn="l"/>
                <a:tab pos="5273675" algn="r"/>
              </a:tabLst>
            </a:pPr>
            <a:r>
              <a:rPr lang="en-GB" smtClean="0">
                <a:ea typeface="Times New Roman" pitchFamily="18" charset="0"/>
                <a:cs typeface="Angsana New"/>
              </a:rPr>
              <a:t>Indicators /Assessment /Evidence /disclosure, suggests that the child /young person is assessed to be engaged in high risk situations / relationships /risk taking behaviour and is at immediate risk of, or is  experiencing sexual exploitation. (They may not recognise this) </a:t>
            </a:r>
            <a:endParaRPr lang="en-GB" smtClean="0">
              <a:latin typeface="Arial" charset="0"/>
              <a:ea typeface="Times New Roman" pitchFamily="18" charset="0"/>
              <a:cs typeface="Angsana New"/>
            </a:endParaRPr>
          </a:p>
          <a:p>
            <a:pPr eaLnBrk="1" hangingPunct="1">
              <a:spcBef>
                <a:spcPct val="0"/>
              </a:spcBef>
              <a:tabLst>
                <a:tab pos="2636838" algn="ctr"/>
                <a:tab pos="4949825" algn="l"/>
                <a:tab pos="5273675" algn="r"/>
              </a:tabLst>
            </a:pPr>
            <a:r>
              <a:rPr lang="en-GB" smtClean="0">
                <a:latin typeface="Arial" charset="0"/>
                <a:ea typeface="Times New Roman" pitchFamily="18" charset="0"/>
                <a:cs typeface="Arial" charset="0"/>
              </a:rPr>
              <a:t> </a:t>
            </a:r>
            <a:endParaRPr lang="en-GB"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solidFill>
                  <a:srgbClr val="FF0000"/>
                </a:solidFill>
                <a:ea typeface="Times New Roman" pitchFamily="18" charset="0"/>
                <a:cs typeface="Angsana New"/>
              </a:rPr>
              <a:t>Low risk – every 3 months</a:t>
            </a:r>
            <a:endParaRPr lang="en-GB" sz="1100" smtClean="0">
              <a:latin typeface="Arial" charset="0"/>
              <a:ea typeface="Times New Roman" pitchFamily="18" charset="0"/>
              <a:cs typeface="Angsana New"/>
            </a:endParaRPr>
          </a:p>
          <a:p>
            <a:pPr algn="ctr" eaLnBrk="1" hangingPunct="1">
              <a:spcBef>
                <a:spcPct val="0"/>
              </a:spcBef>
              <a:tabLst>
                <a:tab pos="2636838" algn="ctr"/>
                <a:tab pos="4949825" algn="l"/>
                <a:tab pos="5273675" algn="r"/>
              </a:tabLst>
            </a:pPr>
            <a:r>
              <a:rPr lang="en-GB" b="1" smtClean="0">
                <a:solidFill>
                  <a:srgbClr val="FF0000"/>
                </a:solidFill>
                <a:ea typeface="Times New Roman" pitchFamily="18" charset="0"/>
                <a:cs typeface="Angsana New"/>
              </a:rPr>
              <a:t>Medium risk – every 3 months</a:t>
            </a:r>
            <a:endParaRPr lang="en-GB" sz="1100" smtClean="0">
              <a:latin typeface="Arial" charset="0"/>
              <a:ea typeface="Times New Roman" pitchFamily="18" charset="0"/>
              <a:cs typeface="Angsana New"/>
            </a:endParaRPr>
          </a:p>
          <a:p>
            <a:pPr eaLnBrk="1" hangingPunct="1">
              <a:spcBef>
                <a:spcPct val="0"/>
              </a:spcBef>
              <a:tabLst>
                <a:tab pos="2636838" algn="ctr"/>
                <a:tab pos="4949825" algn="l"/>
                <a:tab pos="5273675" algn="r"/>
              </a:tabLst>
            </a:pPr>
            <a:r>
              <a:rPr lang="en-GB" b="1" smtClean="0">
                <a:solidFill>
                  <a:srgbClr val="FF0000"/>
                </a:solidFill>
                <a:ea typeface="Times New Roman" pitchFamily="18" charset="0"/>
                <a:cs typeface="Angsana New"/>
              </a:rPr>
              <a:t>High risk – bi-monthly</a:t>
            </a:r>
            <a:endParaRPr lang="en-GB" smtClean="0">
              <a:ea typeface="Times New Roman" pitchFamily="18" charset="0"/>
              <a:cs typeface="Angsana New"/>
            </a:endParaRPr>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B7F03E-0C4C-4B39-A2B6-952515FE41CF}" type="slidenum">
              <a:rPr lang="en-GB"/>
              <a:pPr fontAlgn="base">
                <a:spcBef>
                  <a:spcPct val="0"/>
                </a:spcBef>
                <a:spcAft>
                  <a:spcPct val="0"/>
                </a:spcAft>
                <a:defRPr/>
              </a:pPr>
              <a:t>21</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Ask audience before showing this slide</a:t>
            </a:r>
          </a:p>
        </p:txBody>
      </p:sp>
      <p:sp>
        <p:nvSpPr>
          <p:cNvPr id="4" name="Slide Number Placeholder 3"/>
          <p:cNvSpPr>
            <a:spLocks noGrp="1"/>
          </p:cNvSpPr>
          <p:nvPr>
            <p:ph type="sldNum" sz="quarter" idx="10"/>
          </p:nvPr>
        </p:nvSpPr>
        <p:spPr/>
        <p:txBody>
          <a:bodyPr/>
          <a:lstStyle/>
          <a:p>
            <a:fld id="{322B4321-19DB-4566-A789-617994CBC83A}"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2957281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Ask audience before showing slide</a:t>
            </a:r>
          </a:p>
        </p:txBody>
      </p:sp>
      <p:sp>
        <p:nvSpPr>
          <p:cNvPr id="4" name="Slide Number Placeholder 3"/>
          <p:cNvSpPr>
            <a:spLocks noGrp="1"/>
          </p:cNvSpPr>
          <p:nvPr>
            <p:ph type="sldNum" sz="quarter" idx="10"/>
          </p:nvPr>
        </p:nvSpPr>
        <p:spPr/>
        <p:txBody>
          <a:bodyPr/>
          <a:lstStyle/>
          <a:p>
            <a:fld id="{322B4321-19DB-4566-A789-617994CBC83A}"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821587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22B4321-19DB-4566-A789-617994CBC83A}"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4003539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C5456E-B8B7-4851-A8E3-F2544744124B}" type="slidenum">
              <a:rPr lang="en-GB" smtClean="0"/>
              <a:t>2</a:t>
            </a:fld>
            <a:endParaRPr lang="en-GB"/>
          </a:p>
        </p:txBody>
      </p:sp>
    </p:spTree>
    <p:extLst>
      <p:ext uri="{BB962C8B-B14F-4D97-AF65-F5344CB8AC3E}">
        <p14:creationId xmlns:p14="http://schemas.microsoft.com/office/powerpoint/2010/main" val="232849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C5456E-B8B7-4851-A8E3-F2544744124B}" type="slidenum">
              <a:rPr lang="en-GB" smtClean="0"/>
              <a:t>3</a:t>
            </a:fld>
            <a:endParaRPr lang="en-GB"/>
          </a:p>
        </p:txBody>
      </p:sp>
    </p:spTree>
    <p:extLst>
      <p:ext uri="{BB962C8B-B14F-4D97-AF65-F5344CB8AC3E}">
        <p14:creationId xmlns:p14="http://schemas.microsoft.com/office/powerpoint/2010/main" val="3018550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Samina</a:t>
            </a:r>
            <a:endParaRPr lang="en-GB" dirty="0"/>
          </a:p>
        </p:txBody>
      </p:sp>
      <p:sp>
        <p:nvSpPr>
          <p:cNvPr id="4" name="Slide Number Placeholder 3"/>
          <p:cNvSpPr>
            <a:spLocks noGrp="1"/>
          </p:cNvSpPr>
          <p:nvPr>
            <p:ph type="sldNum" sz="quarter" idx="10"/>
          </p:nvPr>
        </p:nvSpPr>
        <p:spPr/>
        <p:txBody>
          <a:bodyPr/>
          <a:lstStyle/>
          <a:p>
            <a:fld id="{2CC5456E-B8B7-4851-A8E3-F2544744124B}" type="slidenum">
              <a:rPr lang="en-GB" smtClean="0"/>
              <a:t>4</a:t>
            </a:fld>
            <a:endParaRPr lang="en-GB"/>
          </a:p>
        </p:txBody>
      </p:sp>
    </p:spTree>
    <p:extLst>
      <p:ext uri="{BB962C8B-B14F-4D97-AF65-F5344CB8AC3E}">
        <p14:creationId xmlns:p14="http://schemas.microsoft.com/office/powerpoint/2010/main" val="3741968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Begin with CSE explanation </a:t>
            </a:r>
            <a:endParaRPr lang="en-GB" dirty="0"/>
          </a:p>
        </p:txBody>
      </p:sp>
      <p:sp>
        <p:nvSpPr>
          <p:cNvPr id="4" name="Slide Number Placeholder 3"/>
          <p:cNvSpPr>
            <a:spLocks noGrp="1"/>
          </p:cNvSpPr>
          <p:nvPr>
            <p:ph type="sldNum" sz="quarter" idx="10"/>
          </p:nvPr>
        </p:nvSpPr>
        <p:spPr/>
        <p:txBody>
          <a:bodyPr/>
          <a:lstStyle/>
          <a:p>
            <a:fld id="{2CC5456E-B8B7-4851-A8E3-F2544744124B}" type="slidenum">
              <a:rPr lang="en-GB" smtClean="0"/>
              <a:t>6</a:t>
            </a:fld>
            <a:endParaRPr lang="en-GB"/>
          </a:p>
        </p:txBody>
      </p:sp>
    </p:spTree>
    <p:extLst>
      <p:ext uri="{BB962C8B-B14F-4D97-AF65-F5344CB8AC3E}">
        <p14:creationId xmlns:p14="http://schemas.microsoft.com/office/powerpoint/2010/main" val="4088051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42900" indent="-342900" algn="ctr" eaLnBrk="1" hangingPunct="1">
              <a:spcBef>
                <a:spcPct val="20000"/>
              </a:spcBef>
              <a:buClr>
                <a:srgbClr val="99FF99"/>
              </a:buClr>
              <a:buSzPct val="80000"/>
              <a:buFont typeface="Wingdings" pitchFamily="2" charset="2"/>
              <a:buNone/>
              <a:defRPr/>
            </a:pPr>
            <a:r>
              <a:rPr lang="en-GB" altLang="en-US" sz="3200" kern="0" dirty="0" smtClean="0">
                <a:solidFill>
                  <a:srgbClr val="FFFF00"/>
                </a:solidFill>
                <a:effectLst>
                  <a:outerShdw blurRad="38100" dist="38100" dir="2700000" algn="tl">
                    <a:srgbClr val="000000"/>
                  </a:outerShdw>
                </a:effectLst>
                <a:latin typeface="Comic Sans MS" pitchFamily="66" charset="0"/>
              </a:rPr>
              <a:t>Abusive adults will look out for signs of  “</a:t>
            </a:r>
            <a:r>
              <a:rPr lang="en-GB" altLang="en-US" sz="3200" i="1" kern="0" dirty="0" smtClean="0">
                <a:solidFill>
                  <a:srgbClr val="FFFF00"/>
                </a:solidFill>
                <a:effectLst>
                  <a:outerShdw blurRad="38100" dist="38100" dir="2700000" algn="tl">
                    <a:srgbClr val="000000"/>
                  </a:outerShdw>
                </a:effectLst>
                <a:latin typeface="Comic Sans MS" pitchFamily="66" charset="0"/>
              </a:rPr>
              <a:t>push factors</a:t>
            </a:r>
            <a:r>
              <a:rPr lang="en-GB" altLang="en-US" sz="3200" kern="0" dirty="0" smtClean="0">
                <a:solidFill>
                  <a:srgbClr val="FFFF00"/>
                </a:solidFill>
                <a:effectLst>
                  <a:outerShdw blurRad="38100" dist="38100" dir="2700000" algn="tl">
                    <a:srgbClr val="000000"/>
                  </a:outerShdw>
                </a:effectLst>
                <a:latin typeface="Comic Sans MS" pitchFamily="66" charset="0"/>
              </a:rPr>
              <a:t>” in selecting a child to target.</a:t>
            </a:r>
          </a:p>
          <a:p>
            <a:pPr eaLnBrk="1" fontAlgn="auto" hangingPunct="1">
              <a:spcBef>
                <a:spcPts val="0"/>
              </a:spcBef>
              <a:spcAft>
                <a:spcPts val="0"/>
              </a:spcAft>
              <a:defRPr/>
            </a:pPr>
            <a:endParaRPr lang="en-GB" dirty="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899AFE-FDCB-494D-947D-E50B2A199EA5}" type="slidenum">
              <a:rPr lang="en-GB"/>
              <a:pPr fontAlgn="base">
                <a:spcBef>
                  <a:spcPct val="0"/>
                </a:spcBef>
                <a:spcAft>
                  <a:spcPct val="0"/>
                </a:spcAft>
                <a:defRPr/>
              </a:pPr>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lgn="ctr" eaLnBrk="1" hangingPunct="1">
              <a:lnSpc>
                <a:spcPct val="80000"/>
              </a:lnSpc>
              <a:spcBef>
                <a:spcPct val="20000"/>
              </a:spcBef>
              <a:buClr>
                <a:srgbClr val="99FF99"/>
              </a:buClr>
              <a:buSzPct val="80000"/>
              <a:buFont typeface="Wingdings" pitchFamily="2" charset="2"/>
              <a:buNone/>
              <a:defRPr/>
            </a:pPr>
            <a:r>
              <a:rPr lang="en-GB" altLang="en-US" sz="2400" kern="0" dirty="0" smtClean="0">
                <a:solidFill>
                  <a:srgbClr val="FFFF00"/>
                </a:solidFill>
                <a:effectLst>
                  <a:outerShdw blurRad="38100" dist="38100" dir="2700000" algn="tl">
                    <a:srgbClr val="000000"/>
                  </a:outerShdw>
                </a:effectLst>
                <a:latin typeface="Comic Sans MS" pitchFamily="66" charset="0"/>
              </a:rPr>
              <a:t>The grooming techniques used to gain the child’s attention, admiration and affection often taps into insecurities or a desire for acceptance and status.  We call these </a:t>
            </a:r>
            <a:r>
              <a:rPr lang="en-GB" altLang="en-US" sz="2400" i="1" kern="0" dirty="0" smtClean="0">
                <a:solidFill>
                  <a:srgbClr val="FFFF00"/>
                </a:solidFill>
                <a:effectLst>
                  <a:outerShdw blurRad="38100" dist="38100" dir="2700000" algn="tl">
                    <a:srgbClr val="000000"/>
                  </a:outerShdw>
                </a:effectLst>
                <a:latin typeface="Comic Sans MS" pitchFamily="66" charset="0"/>
              </a:rPr>
              <a:t>“pull factors”.</a:t>
            </a:r>
            <a:r>
              <a:rPr lang="en-GB" altLang="en-US" sz="2400" kern="0" dirty="0" smtClean="0">
                <a:solidFill>
                  <a:srgbClr val="FFFF00"/>
                </a:solidFill>
                <a:effectLst>
                  <a:outerShdw blurRad="38100" dist="38100" dir="2700000" algn="tl">
                    <a:srgbClr val="000000"/>
                  </a:outerShdw>
                </a:effectLst>
                <a:latin typeface="Comic Sans MS" pitchFamily="66" charset="0"/>
              </a:rPr>
              <a:t> </a:t>
            </a:r>
          </a:p>
          <a:p>
            <a:pPr algn="ctr" eaLnBrk="1" hangingPunct="1">
              <a:lnSpc>
                <a:spcPct val="80000"/>
              </a:lnSpc>
              <a:spcBef>
                <a:spcPct val="20000"/>
              </a:spcBef>
              <a:buClr>
                <a:srgbClr val="99FF99"/>
              </a:buClr>
              <a:buSzPct val="80000"/>
              <a:buFont typeface="Wingdings" pitchFamily="2" charset="2"/>
              <a:buNone/>
              <a:defRPr/>
            </a:pPr>
            <a:r>
              <a:rPr lang="en-GB" altLang="en-US" sz="2400" i="1" kern="0" dirty="0" smtClean="0">
                <a:solidFill>
                  <a:srgbClr val="FFFF00"/>
                </a:solidFill>
                <a:effectLst>
                  <a:outerShdw blurRad="38100" dist="38100" dir="2700000" algn="tl">
                    <a:srgbClr val="000000"/>
                  </a:outerShdw>
                </a:effectLst>
                <a:latin typeface="Comic Sans MS" pitchFamily="66" charset="0"/>
              </a:rPr>
              <a:t>Pull factors”</a:t>
            </a:r>
            <a:r>
              <a:rPr lang="en-GB" altLang="en-US" sz="2400" kern="0" dirty="0" smtClean="0">
                <a:solidFill>
                  <a:srgbClr val="FFFF00"/>
                </a:solidFill>
                <a:effectLst>
                  <a:outerShdw blurRad="38100" dist="38100" dir="2700000" algn="tl">
                    <a:srgbClr val="000000"/>
                  </a:outerShdw>
                </a:effectLst>
                <a:latin typeface="Comic Sans MS" pitchFamily="66" charset="0"/>
              </a:rPr>
              <a:t> are opportunities that (appear to) offer excitement, independence or a sense of belonging.  These often tempt or trick young people into situations where they are at most risk of being exploited.</a:t>
            </a:r>
          </a:p>
          <a:p>
            <a:pPr eaLnBrk="1" fontAlgn="auto" hangingPunct="1">
              <a:spcBef>
                <a:spcPts val="0"/>
              </a:spcBef>
              <a:spcAft>
                <a:spcPts val="0"/>
              </a:spcAft>
              <a:defRPr/>
            </a:pPr>
            <a:endParaRPr lang="en-GB" dirty="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4AD2FE-FCD0-4575-8EB1-47AA20FFAD3C}" type="slidenum">
              <a:rPr lang="en-GB"/>
              <a:pPr fontAlgn="base">
                <a:spcBef>
                  <a:spcPct val="0"/>
                </a:spcBef>
                <a:spcAft>
                  <a:spcPct val="0"/>
                </a:spcAft>
                <a:defRPr/>
              </a:pPr>
              <a:t>11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42900" indent="-342900" eaLnBrk="1" hangingPunct="1">
              <a:spcBef>
                <a:spcPct val="20000"/>
              </a:spcBef>
              <a:buClr>
                <a:srgbClr val="99FF99"/>
              </a:buClr>
              <a:buSzPct val="80000"/>
              <a:buFont typeface="Wingdings" pitchFamily="2" charset="2"/>
              <a:buNone/>
              <a:defRPr/>
            </a:pPr>
            <a:r>
              <a:rPr lang="en-GB" altLang="en-US" sz="2400" kern="0" dirty="0" smtClean="0">
                <a:solidFill>
                  <a:srgbClr val="FFFF00"/>
                </a:solidFill>
                <a:effectLst>
                  <a:outerShdw blurRad="38100" dist="38100" dir="2700000" algn="tl">
                    <a:srgbClr val="000000"/>
                  </a:outerShdw>
                </a:effectLst>
                <a:latin typeface="Comic Sans MS" pitchFamily="66" charset="0"/>
              </a:rPr>
              <a:t>First included in the Sexual Offences Act 2003</a:t>
            </a:r>
          </a:p>
          <a:p>
            <a:pPr marL="342900" indent="-342900" eaLnBrk="1" hangingPunct="1">
              <a:spcBef>
                <a:spcPct val="20000"/>
              </a:spcBef>
              <a:buClr>
                <a:srgbClr val="99FF99"/>
              </a:buClr>
              <a:buSzPct val="80000"/>
              <a:buFont typeface="Wingdings" pitchFamily="2" charset="2"/>
              <a:buNone/>
              <a:defRPr/>
            </a:pPr>
            <a:r>
              <a:rPr lang="en-GB" altLang="en-US" sz="2400" kern="0" dirty="0" smtClean="0">
                <a:solidFill>
                  <a:srgbClr val="FFFF00"/>
                </a:solidFill>
                <a:effectLst>
                  <a:outerShdw blurRad="38100" dist="38100" dir="2700000" algn="tl">
                    <a:srgbClr val="000000"/>
                  </a:outerShdw>
                </a:effectLst>
                <a:latin typeface="Comic Sans MS" pitchFamily="66" charset="0"/>
              </a:rPr>
              <a:t>	“A process by which a person prepares a child, significant adults and the environment for the abuse of this child. Specific goals include gaining access to the child, gaining the child’s compliance and maintaining the child’s secrecy to avoid disclosure”</a:t>
            </a:r>
            <a:r>
              <a:rPr lang="en-GB" altLang="en-US" sz="2400" i="1" kern="0" dirty="0" smtClean="0">
                <a:solidFill>
                  <a:srgbClr val="FFFF00"/>
                </a:solidFill>
                <a:effectLst>
                  <a:outerShdw blurRad="38100" dist="38100" dir="2700000" algn="tl">
                    <a:srgbClr val="000000"/>
                  </a:outerShdw>
                </a:effectLst>
                <a:latin typeface="Comic Sans MS" pitchFamily="66" charset="0"/>
              </a:rPr>
              <a:t>	Craven, Brown &amp; Gilchrist (2006)</a:t>
            </a:r>
            <a:r>
              <a:rPr lang="en-GB" altLang="en-US" sz="2400" kern="0" dirty="0" smtClean="0">
                <a:solidFill>
                  <a:srgbClr val="FFFF00"/>
                </a:solidFill>
                <a:effectLst>
                  <a:outerShdw blurRad="38100" dist="38100" dir="2700000" algn="tl">
                    <a:srgbClr val="000000"/>
                  </a:outerShdw>
                </a:effectLst>
                <a:latin typeface="Comic Sans MS" pitchFamily="66" charset="0"/>
              </a:rPr>
              <a:t> Observing the child/young person</a:t>
            </a:r>
          </a:p>
          <a:p>
            <a:pPr marL="342900" indent="-342900" eaLnBrk="1" hangingPunct="1">
              <a:lnSpc>
                <a:spcPct val="80000"/>
              </a:lnSpc>
              <a:spcBef>
                <a:spcPct val="20000"/>
              </a:spcBef>
              <a:buClr>
                <a:srgbClr val="99FF99"/>
              </a:buClr>
              <a:buSzPct val="80000"/>
              <a:buFontTx/>
              <a:buChar char="•"/>
              <a:defRPr/>
            </a:pPr>
            <a:endParaRPr lang="en-GB" altLang="en-US" sz="2400" kern="0" dirty="0" smtClean="0">
              <a:solidFill>
                <a:srgbClr val="FFFF00"/>
              </a:solidFill>
              <a:effectLst>
                <a:outerShdw blurRad="38100" dist="38100" dir="2700000" algn="tl">
                  <a:srgbClr val="000000"/>
                </a:outerShdw>
              </a:effectLst>
              <a:latin typeface="Comic Sans MS" pitchFamily="66" charset="0"/>
            </a:endParaRPr>
          </a:p>
          <a:p>
            <a:pPr marL="342900" indent="-342900" eaLnBrk="1" hangingPunct="1">
              <a:lnSpc>
                <a:spcPct val="80000"/>
              </a:lnSpc>
              <a:spcBef>
                <a:spcPct val="20000"/>
              </a:spcBef>
              <a:buClr>
                <a:srgbClr val="99FF99"/>
              </a:buClr>
              <a:buSzPct val="80000"/>
              <a:buFontTx/>
              <a:buChar char="•"/>
              <a:defRPr/>
            </a:pPr>
            <a:r>
              <a:rPr lang="en-GB" altLang="en-US" sz="2400" kern="0" dirty="0" smtClean="0">
                <a:solidFill>
                  <a:srgbClr val="FFFF00"/>
                </a:solidFill>
                <a:effectLst>
                  <a:outerShdw blurRad="38100" dist="38100" dir="2700000" algn="tl">
                    <a:srgbClr val="000000"/>
                  </a:outerShdw>
                </a:effectLst>
                <a:latin typeface="Comic Sans MS" pitchFamily="66" charset="0"/>
              </a:rPr>
              <a:t>Selection of child/young person, Befriending—being nice, giving gifts, caring, taking an interest, giving compliments, </a:t>
            </a:r>
            <a:r>
              <a:rPr lang="en-GB" altLang="en-US" sz="2400" kern="0" dirty="0" err="1" smtClean="0">
                <a:solidFill>
                  <a:srgbClr val="FFFF00"/>
                </a:solidFill>
                <a:effectLst>
                  <a:outerShdw blurRad="38100" dist="38100" dir="2700000" algn="tl">
                    <a:srgbClr val="000000"/>
                  </a:outerShdw>
                </a:effectLst>
                <a:latin typeface="Comic Sans MS" pitchFamily="66" charset="0"/>
              </a:rPr>
              <a:t>etc</a:t>
            </a:r>
            <a:r>
              <a:rPr lang="en-GB" altLang="en-US" sz="2400" kern="0" dirty="0" smtClean="0">
                <a:solidFill>
                  <a:srgbClr val="FFFF00"/>
                </a:solidFill>
                <a:effectLst>
                  <a:outerShdw blurRad="38100" dist="38100" dir="2700000" algn="tl">
                    <a:srgbClr val="000000"/>
                  </a:outerShdw>
                </a:effectLst>
                <a:latin typeface="Comic Sans MS" pitchFamily="66" charset="0"/>
              </a:rPr>
              <a:t>, Gaining and developing trust, Sharing information about young people between other abusive adults,</a:t>
            </a:r>
          </a:p>
          <a:p>
            <a:pPr marL="342900" indent="-342900" eaLnBrk="1" hangingPunct="1">
              <a:lnSpc>
                <a:spcPct val="80000"/>
              </a:lnSpc>
              <a:spcBef>
                <a:spcPct val="20000"/>
              </a:spcBef>
              <a:buClr>
                <a:srgbClr val="99FF99"/>
              </a:buClr>
              <a:buSzPct val="80000"/>
              <a:buFontTx/>
              <a:buChar char="•"/>
              <a:defRPr/>
            </a:pPr>
            <a:r>
              <a:rPr lang="en-GB" altLang="en-US" sz="2400" kern="0" dirty="0" smtClean="0">
                <a:solidFill>
                  <a:srgbClr val="FFFF00"/>
                </a:solidFill>
                <a:effectLst>
                  <a:outerShdw blurRad="38100" dist="38100" dir="2700000" algn="tl">
                    <a:srgbClr val="000000"/>
                  </a:outerShdw>
                </a:effectLst>
                <a:latin typeface="Comic Sans MS" pitchFamily="66" charset="0"/>
              </a:rPr>
              <a:t>Making young people feel special, Giving gifts and rewards, Spending time together, Listening and remembering, Keeping secrets, Being there for them, ‘No one understands you like I do’; being their best friend, testing out physical contact—accidental touching, Offering protection</a:t>
            </a:r>
          </a:p>
          <a:p>
            <a:pPr marL="342900" indent="-342900" eaLnBrk="1" hangingPunct="1">
              <a:lnSpc>
                <a:spcPct val="80000"/>
              </a:lnSpc>
              <a:spcBef>
                <a:spcPct val="20000"/>
              </a:spcBef>
              <a:buClr>
                <a:srgbClr val="99FF99"/>
              </a:buClr>
              <a:buSzPct val="80000"/>
              <a:buFontTx/>
              <a:buChar char="•"/>
              <a:defRPr/>
            </a:pPr>
            <a:r>
              <a:rPr lang="en-GB" altLang="en-US" sz="2400" kern="0" dirty="0" smtClean="0">
                <a:solidFill>
                  <a:srgbClr val="FFFF00"/>
                </a:solidFill>
                <a:effectLst>
                  <a:outerShdw blurRad="38100" dist="38100" dir="2700000" algn="tl">
                    <a:srgbClr val="000000"/>
                  </a:outerShdw>
                </a:effectLst>
                <a:latin typeface="Comic Sans MS" pitchFamily="66" charset="0"/>
              </a:rPr>
              <a:t>Being their boyfriend/girlfriend, Establishing a sexual relationship, Lowering their inhibitions - e.g.,   showing them pornography , Engaging them in forbidden activities - e.g. going to clubs, drinking, taking drugs, Being inconsistent - building up hope and then punishing them</a:t>
            </a:r>
          </a:p>
          <a:p>
            <a:pPr marL="342900" indent="-342900" eaLnBrk="1" hangingPunct="1">
              <a:lnSpc>
                <a:spcPct val="80000"/>
              </a:lnSpc>
              <a:spcBef>
                <a:spcPct val="20000"/>
              </a:spcBef>
              <a:buClr>
                <a:srgbClr val="99FF99"/>
              </a:buClr>
              <a:buSzPct val="80000"/>
              <a:buFontTx/>
              <a:buChar char="•"/>
              <a:defRPr/>
            </a:pPr>
            <a:r>
              <a:rPr lang="en-GB" altLang="en-US" sz="2000" b="1" kern="0" dirty="0" smtClean="0">
                <a:solidFill>
                  <a:srgbClr val="FFFF00"/>
                </a:solidFill>
                <a:latin typeface="Comic Sans MS" pitchFamily="66" charset="0"/>
              </a:rPr>
              <a:t>U</a:t>
            </a:r>
            <a:r>
              <a:rPr lang="en-GB" altLang="en-US" sz="2000" kern="0" dirty="0" smtClean="0">
                <a:solidFill>
                  <a:srgbClr val="FFFF00"/>
                </a:solidFill>
                <a:latin typeface="Comic Sans MS" pitchFamily="66" charset="0"/>
              </a:rPr>
              <a:t>nloving’ sexual relationship, Withdrawal of love &amp; friendship, Dependency, Isolation from family &amp; friends, Manipulation - ’you owe me’, Threatening behaviour, Physical violence, Sexual assaults, Forced sex with others, Giving drugs, Playing on the young person’s feeling of guilt, shame and fear, </a:t>
            </a:r>
            <a:endParaRPr lang="en-GB" dirty="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D921BA-E4AB-4E8E-8AAF-5234D83FB0B7}" type="slidenum">
              <a:rPr lang="en-GB"/>
              <a:pPr fontAlgn="base">
                <a:spcBef>
                  <a:spcPct val="0"/>
                </a:spcBef>
                <a:spcAft>
                  <a:spcPct val="0"/>
                </a:spcAft>
                <a:defRPr/>
              </a:pPr>
              <a:t>12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altLang="en-US" sz="4400" b="1" u="sng" kern="0" dirty="0" smtClean="0">
                <a:solidFill>
                  <a:srgbClr val="FFFF00"/>
                </a:solidFill>
                <a:effectLst>
                  <a:outerShdw blurRad="38100" dist="38100" dir="2700000" algn="tl">
                    <a:srgbClr val="000000"/>
                  </a:outerShdw>
                </a:effectLst>
                <a:latin typeface="Comic Sans MS" pitchFamily="66" charset="0"/>
                <a:ea typeface="+mj-ea"/>
                <a:cs typeface="+mj-cs"/>
              </a:rPr>
              <a:t>Social media</a:t>
            </a:r>
            <a:r>
              <a:rPr lang="en-GB" altLang="en-US" sz="4400" kern="0" dirty="0" smtClean="0">
                <a:solidFill>
                  <a:srgbClr val="FFFF00"/>
                </a:solidFill>
                <a:latin typeface="Comic Sans MS" pitchFamily="66" charset="0"/>
                <a:ea typeface="+mj-ea"/>
                <a:cs typeface="+mj-cs"/>
              </a:rPr>
              <a:t>, </a:t>
            </a:r>
            <a:r>
              <a:rPr lang="en-GB" altLang="en-US" sz="4400" kern="0" dirty="0" err="1" smtClean="0">
                <a:solidFill>
                  <a:srgbClr val="FFFF00"/>
                </a:solidFill>
                <a:latin typeface="Comic Sans MS" pitchFamily="66" charset="0"/>
                <a:ea typeface="+mj-ea"/>
                <a:cs typeface="+mj-cs"/>
              </a:rPr>
              <a:t>facebook</a:t>
            </a:r>
            <a:r>
              <a:rPr lang="en-GB" altLang="en-US" sz="4400" kern="0" dirty="0" smtClean="0">
                <a:solidFill>
                  <a:srgbClr val="FFFF00"/>
                </a:solidFill>
                <a:latin typeface="Comic Sans MS" pitchFamily="66" charset="0"/>
                <a:ea typeface="+mj-ea"/>
                <a:cs typeface="+mj-cs"/>
              </a:rPr>
              <a:t>, twitter, snapchat, </a:t>
            </a:r>
            <a:r>
              <a:rPr lang="en-GB" altLang="en-US" sz="4400" kern="0" dirty="0" err="1" smtClean="0">
                <a:solidFill>
                  <a:srgbClr val="FFFF00"/>
                </a:solidFill>
                <a:latin typeface="Comic Sans MS" pitchFamily="66" charset="0"/>
                <a:ea typeface="+mj-ea"/>
                <a:cs typeface="+mj-cs"/>
              </a:rPr>
              <a:t>uvoo</a:t>
            </a:r>
            <a:r>
              <a:rPr lang="en-GB" altLang="en-US" sz="4400" kern="0" dirty="0" smtClean="0">
                <a:solidFill>
                  <a:srgbClr val="FFFF00"/>
                </a:solidFill>
                <a:latin typeface="Comic Sans MS" pitchFamily="66" charset="0"/>
                <a:ea typeface="+mj-ea"/>
                <a:cs typeface="+mj-cs"/>
              </a:rPr>
              <a:t>, </a:t>
            </a:r>
            <a:r>
              <a:rPr lang="en-GB" altLang="en-US" sz="4400" kern="0" dirty="0" err="1" smtClean="0">
                <a:solidFill>
                  <a:srgbClr val="FFFF00"/>
                </a:solidFill>
                <a:latin typeface="Comic Sans MS" pitchFamily="66" charset="0"/>
                <a:ea typeface="+mj-ea"/>
                <a:cs typeface="+mj-cs"/>
              </a:rPr>
              <a:t>instagram</a:t>
            </a:r>
            <a:r>
              <a:rPr lang="en-GB" altLang="en-US" sz="4400" kern="0" dirty="0" smtClean="0">
                <a:solidFill>
                  <a:srgbClr val="FFFF00"/>
                </a:solidFill>
                <a:latin typeface="Comic Sans MS" pitchFamily="66" charset="0"/>
                <a:ea typeface="+mj-ea"/>
                <a:cs typeface="+mj-cs"/>
              </a:rPr>
              <a:t>, </a:t>
            </a:r>
            <a:r>
              <a:rPr lang="en-GB" altLang="en-US" sz="4400" kern="0" dirty="0" err="1" smtClean="0">
                <a:solidFill>
                  <a:srgbClr val="FFFF00"/>
                </a:solidFill>
                <a:latin typeface="Comic Sans MS" pitchFamily="66" charset="0"/>
                <a:ea typeface="+mj-ea"/>
                <a:cs typeface="+mj-cs"/>
              </a:rPr>
              <a:t>bebo</a:t>
            </a:r>
            <a:r>
              <a:rPr lang="en-GB" altLang="en-US" sz="4400" kern="0" dirty="0" smtClean="0">
                <a:solidFill>
                  <a:srgbClr val="FFFF00"/>
                </a:solidFill>
                <a:latin typeface="Comic Sans MS" pitchFamily="66" charset="0"/>
                <a:ea typeface="+mj-ea"/>
                <a:cs typeface="+mj-cs"/>
              </a:rPr>
              <a:t>, </a:t>
            </a:r>
            <a:r>
              <a:rPr lang="en-GB" altLang="en-US" sz="4400" kern="0" dirty="0" err="1" smtClean="0">
                <a:solidFill>
                  <a:srgbClr val="FFFF00"/>
                </a:solidFill>
                <a:latin typeface="Comic Sans MS" pitchFamily="66" charset="0"/>
                <a:ea typeface="+mj-ea"/>
                <a:cs typeface="+mj-cs"/>
              </a:rPr>
              <a:t>myspace</a:t>
            </a:r>
            <a:r>
              <a:rPr lang="en-GB" altLang="en-US" sz="4400" kern="0" dirty="0" smtClean="0">
                <a:solidFill>
                  <a:srgbClr val="FFFF00"/>
                </a:solidFill>
                <a:latin typeface="Comic Sans MS" pitchFamily="66" charset="0"/>
                <a:ea typeface="+mj-ea"/>
                <a:cs typeface="+mj-cs"/>
              </a:rPr>
              <a:t>, dating sites , grinder, tinder, </a:t>
            </a:r>
          </a:p>
          <a:p>
            <a:pPr eaLnBrk="1" fontAlgn="auto" hangingPunct="1">
              <a:spcBef>
                <a:spcPts val="0"/>
              </a:spcBef>
              <a:spcAft>
                <a:spcPts val="0"/>
              </a:spcAft>
              <a:defRPr/>
            </a:pPr>
            <a:r>
              <a:rPr lang="en-GB" altLang="en-US" sz="4400" kern="0" dirty="0" smtClean="0">
                <a:solidFill>
                  <a:srgbClr val="FFFF00"/>
                </a:solidFill>
                <a:latin typeface="Comic Sans MS" pitchFamily="66" charset="0"/>
                <a:ea typeface="+mj-ea"/>
                <a:cs typeface="+mj-cs"/>
              </a:rPr>
              <a:t>SEXTING</a:t>
            </a:r>
          </a:p>
          <a:p>
            <a:pPr marL="342900" indent="-342900" eaLnBrk="1" hangingPunct="1">
              <a:lnSpc>
                <a:spcPct val="90000"/>
              </a:lnSpc>
              <a:spcBef>
                <a:spcPct val="20000"/>
              </a:spcBef>
              <a:buClr>
                <a:srgbClr val="99FF99"/>
              </a:buClr>
              <a:buSzPct val="80000"/>
              <a:buFont typeface="Wingdings" pitchFamily="2" charset="2"/>
              <a:buChar char="Ø"/>
              <a:defRPr/>
            </a:pPr>
            <a:r>
              <a:rPr lang="en-GB" altLang="en-US" sz="2400" kern="0" dirty="0" smtClean="0">
                <a:solidFill>
                  <a:srgbClr val="FFFF00"/>
                </a:solidFill>
                <a:effectLst>
                  <a:outerShdw blurRad="38100" dist="38100" dir="2700000" algn="tl">
                    <a:srgbClr val="000000"/>
                  </a:outerShdw>
                </a:effectLst>
                <a:latin typeface="Comic Sans MS" pitchFamily="66" charset="0"/>
              </a:rPr>
              <a:t>When a young person takes an indecent image of them self and sends this to their friends or boy/girlfriends via mobile phones.</a:t>
            </a:r>
          </a:p>
          <a:p>
            <a:pPr marL="342900" indent="-342900" eaLnBrk="1" hangingPunct="1">
              <a:lnSpc>
                <a:spcPct val="90000"/>
              </a:lnSpc>
              <a:spcBef>
                <a:spcPct val="20000"/>
              </a:spcBef>
              <a:buClr>
                <a:srgbClr val="99FF99"/>
              </a:buClr>
              <a:buSzPct val="80000"/>
              <a:defRPr/>
            </a:pPr>
            <a:r>
              <a:rPr lang="en-GB" altLang="en-US" sz="2400" kern="0" dirty="0" smtClean="0">
                <a:solidFill>
                  <a:srgbClr val="FFFF00"/>
                </a:solidFill>
                <a:effectLst>
                  <a:outerShdw blurRad="38100" dist="38100" dir="2700000" algn="tl">
                    <a:srgbClr val="000000"/>
                  </a:outerShdw>
                </a:effectLst>
                <a:latin typeface="Comic Sans MS" pitchFamily="66" charset="0"/>
              </a:rPr>
              <a:t> </a:t>
            </a:r>
          </a:p>
          <a:p>
            <a:pPr marL="342900" indent="-342900" eaLnBrk="1" hangingPunct="1">
              <a:lnSpc>
                <a:spcPct val="90000"/>
              </a:lnSpc>
              <a:spcBef>
                <a:spcPct val="20000"/>
              </a:spcBef>
              <a:buClr>
                <a:srgbClr val="99FF99"/>
              </a:buClr>
              <a:buSzPct val="80000"/>
              <a:buFont typeface="Wingdings" pitchFamily="2" charset="2"/>
              <a:buChar char="Ø"/>
              <a:defRPr/>
            </a:pPr>
            <a:r>
              <a:rPr lang="en-GB" altLang="en-US" sz="2400" kern="0" dirty="0" smtClean="0">
                <a:solidFill>
                  <a:srgbClr val="FFFF00"/>
                </a:solidFill>
                <a:effectLst>
                  <a:outerShdw blurRad="38100" dist="38100" dir="2700000" algn="tl">
                    <a:srgbClr val="000000"/>
                  </a:outerShdw>
                </a:effectLst>
                <a:latin typeface="Comic Sans MS" pitchFamily="66" charset="0"/>
              </a:rPr>
              <a:t>By having in their possession, or distributing, indecent images of a person under 18 on to someone else – young people are not even aware that they could be breaking the law as these are offences under the Sexual Offences Act 2003.</a:t>
            </a:r>
          </a:p>
          <a:p>
            <a:pPr eaLnBrk="1" fontAlgn="auto" hangingPunct="1">
              <a:spcBef>
                <a:spcPts val="0"/>
              </a:spcBef>
              <a:spcAft>
                <a:spcPts val="0"/>
              </a:spcAft>
              <a:defRPr/>
            </a:pPr>
            <a:endParaRPr lang="en-GB" dirty="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12F26D-A7B1-4080-8A16-683C857B2642}" type="slidenum">
              <a:rPr lang="en-GB"/>
              <a:pPr fontAlgn="base">
                <a:spcBef>
                  <a:spcPct val="0"/>
                </a:spcBef>
                <a:spcAft>
                  <a:spcPct val="0"/>
                </a:spcAft>
                <a:defRPr/>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D67A96A-FAC9-412D-BA33-0E437A5A0896}" type="datetimeFigureOut">
              <a:rPr lang="en-GB" smtClean="0"/>
              <a:t>19/05/2017</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31C75B8-4BF6-4165-A4DE-DEB66631C556}"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D31C75B8-4BF6-4165-A4DE-DEB66631C556}"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D31C75B8-4BF6-4165-A4DE-DEB66631C556}" type="slidenum">
              <a:rPr lang="en-GB" smtClean="0"/>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3FA6373D-9EB8-4C73-81E2-935961786C77}"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763BAA-934F-4B70-8A56-B10F7DDBBCA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968113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121F56D-41C0-47DB-BB35-659859F7623D}"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C80301-268E-41D4-BEFE-826C590DB7B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11338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5EC0C-D7AA-43F4-8B56-CA7D175E608A}"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10FB52-D310-4E67-A149-DDF77D79E3FF}"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143775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2DAFD049-0554-47FA-878D-553B5ED73029}" type="datetimeFigureOut">
              <a:rPr lang="en-GB">
                <a:solidFill>
                  <a:prstClr val="black">
                    <a:tint val="75000"/>
                  </a:prstClr>
                </a:solidFill>
              </a:rPr>
              <a:pPr>
                <a:defRPr/>
              </a:pPr>
              <a:t>19/05/2017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85AC731-A68B-4201-8323-F6EAD209A8C2}"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010315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D66DB91-69DB-4251-83C0-27E01757E29F}" type="datetimeFigureOut">
              <a:rPr lang="en-GB">
                <a:solidFill>
                  <a:prstClr val="black">
                    <a:tint val="75000"/>
                  </a:prstClr>
                </a:solidFill>
              </a:rPr>
              <a:pPr>
                <a:defRPr/>
              </a:pPr>
              <a:t>19/05/2017</a:t>
            </a:fld>
            <a:endParaRPr lang="en-GB">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A32EA27-3A16-41D6-93F9-E5CF2AAEBD89}"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884799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AB04B6E-4946-4A44-80D0-B5E3C56D4143}" type="datetimeFigureOut">
              <a:rPr lang="en-GB">
                <a:solidFill>
                  <a:prstClr val="black">
                    <a:tint val="75000"/>
                  </a:prstClr>
                </a:solidFill>
              </a:rPr>
              <a:pPr>
                <a:defRPr/>
              </a:pPr>
              <a:t>19/05/2017</a:t>
            </a:fld>
            <a:endParaRPr lang="en-GB">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BDC7487-0E29-4ED0-A999-FE145730CC8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9155852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3A62B6-E313-4D6E-8DA9-412C62565B05}" type="datetimeFigureOut">
              <a:rPr lang="en-GB">
                <a:solidFill>
                  <a:prstClr val="black">
                    <a:tint val="75000"/>
                  </a:prstClr>
                </a:solidFill>
              </a:rPr>
              <a:pPr>
                <a:defRPr/>
              </a:pPr>
              <a:t>19/05/2017</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BD54829-B158-4189-8E5F-17249A95DE8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170045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927A53-6A0F-463A-B7BC-E81B5F8036AB}" type="datetimeFigureOut">
              <a:rPr lang="en-GB">
                <a:solidFill>
                  <a:prstClr val="black">
                    <a:tint val="75000"/>
                  </a:prstClr>
                </a:solidFill>
              </a:rPr>
              <a:pPr>
                <a:defRPr/>
              </a:pPr>
              <a:t>19/05/2017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587813F-6042-4453-9171-EA9B6187434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5675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D31C75B8-4BF6-4165-A4DE-DEB66631C556}" type="slidenum">
              <a:rPr lang="en-GB" smtClean="0"/>
              <a:t>‹#›</a:t>
            </a:fld>
            <a:endParaRPr lang="en-GB"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5E60A0-9159-4807-9B28-D53C54FFC38E}" type="datetimeFigureOut">
              <a:rPr lang="en-GB">
                <a:solidFill>
                  <a:prstClr val="black">
                    <a:tint val="75000"/>
                  </a:prstClr>
                </a:solidFill>
              </a:rPr>
              <a:pPr>
                <a:defRPr/>
              </a:pPr>
              <a:t>19/05/2017</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FEB322-42DE-424D-884A-DEC4F1242058}"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602323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D673B02-AC0D-4B0C-8416-9EF1C8C03884}"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6EA011C-2620-41A5-AE5B-406801101087}"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268779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5B433AB8-17FF-4CA1-B6EE-3DB5024D9483}"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669F335-F078-4457-8457-EDBD6A84DFE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489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5" name="Footer Placeholder 4"/>
          <p:cNvSpPr>
            <a:spLocks noGrp="1"/>
          </p:cNvSpPr>
          <p:nvPr>
            <p:ph type="ftr" sz="quarter" idx="11"/>
          </p:nvPr>
        </p:nvSpPr>
        <p:spPr/>
        <p:txBody>
          <a:bodyPr/>
          <a:lstStyle>
            <a:extLst/>
          </a:lstStyle>
          <a:p>
            <a:endParaRPr lang="en-GB" dirty="0"/>
          </a:p>
        </p:txBody>
      </p:sp>
      <p:sp>
        <p:nvSpPr>
          <p:cNvPr id="6" name="Slide Number Placeholder 5"/>
          <p:cNvSpPr>
            <a:spLocks noGrp="1"/>
          </p:cNvSpPr>
          <p:nvPr>
            <p:ph type="sldNum" sz="quarter" idx="12"/>
          </p:nvPr>
        </p:nvSpPr>
        <p:spPr/>
        <p:txBody>
          <a:bodyPr/>
          <a:lstStyle>
            <a:extLst/>
          </a:lstStyle>
          <a:p>
            <a:fld id="{D31C75B8-4BF6-4165-A4DE-DEB66631C556}" type="slidenum">
              <a:rPr lang="en-GB" smtClean="0"/>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D31C75B8-4BF6-4165-A4DE-DEB66631C556}" type="slidenum">
              <a:rPr lang="en-GB" smtClean="0"/>
              <a:t>‹#›</a:t>
            </a:fld>
            <a:endParaRPr lang="en-GB"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8" name="Footer Placeholder 7"/>
          <p:cNvSpPr>
            <a:spLocks noGrp="1"/>
          </p:cNvSpPr>
          <p:nvPr>
            <p:ph type="ftr" sz="quarter" idx="11"/>
          </p:nvPr>
        </p:nvSpPr>
        <p:spPr/>
        <p:txBody>
          <a:bodyPr/>
          <a:lstStyle>
            <a:extLst/>
          </a:lstStyle>
          <a:p>
            <a:endParaRPr lang="en-GB" dirty="0"/>
          </a:p>
        </p:txBody>
      </p:sp>
      <p:sp>
        <p:nvSpPr>
          <p:cNvPr id="9" name="Slide Number Placeholder 8"/>
          <p:cNvSpPr>
            <a:spLocks noGrp="1"/>
          </p:cNvSpPr>
          <p:nvPr>
            <p:ph type="sldNum" sz="quarter" idx="12"/>
          </p:nvPr>
        </p:nvSpPr>
        <p:spPr/>
        <p:txBody>
          <a:bodyPr/>
          <a:lstStyle>
            <a:extLst/>
          </a:lstStyle>
          <a:p>
            <a:fld id="{D31C75B8-4BF6-4165-A4DE-DEB66631C556}"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4" name="Footer Placeholder 3"/>
          <p:cNvSpPr>
            <a:spLocks noGrp="1"/>
          </p:cNvSpPr>
          <p:nvPr>
            <p:ph type="ftr" sz="quarter" idx="11"/>
          </p:nvPr>
        </p:nvSpPr>
        <p:spPr/>
        <p:txBody>
          <a:bodyPr/>
          <a:lstStyle>
            <a:extLst/>
          </a:lstStyle>
          <a:p>
            <a:endParaRPr lang="en-GB" dirty="0"/>
          </a:p>
        </p:txBody>
      </p:sp>
      <p:sp>
        <p:nvSpPr>
          <p:cNvPr id="5" name="Slide Number Placeholder 4"/>
          <p:cNvSpPr>
            <a:spLocks noGrp="1"/>
          </p:cNvSpPr>
          <p:nvPr>
            <p:ph type="sldNum" sz="quarter" idx="12"/>
          </p:nvPr>
        </p:nvSpPr>
        <p:spPr/>
        <p:txBody>
          <a:bodyPr/>
          <a:lstStyle>
            <a:extLst/>
          </a:lstStyle>
          <a:p>
            <a:fld id="{D31C75B8-4BF6-4165-A4DE-DEB66631C556}" type="slidenum">
              <a:rPr lang="en-GB" smtClean="0"/>
              <a:t>‹#›</a:t>
            </a:fld>
            <a:endParaRPr lang="en-GB"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D67A96A-FAC9-412D-BA33-0E437A5A0896}" type="datetimeFigureOut">
              <a:rPr lang="en-GB" smtClean="0"/>
              <a:t>19/05/2017</a:t>
            </a:fld>
            <a:endParaRPr lang="en-GB" dirty="0"/>
          </a:p>
        </p:txBody>
      </p:sp>
      <p:sp>
        <p:nvSpPr>
          <p:cNvPr id="3" name="Footer Placeholder 2"/>
          <p:cNvSpPr>
            <a:spLocks noGrp="1"/>
          </p:cNvSpPr>
          <p:nvPr>
            <p:ph type="ftr" sz="quarter" idx="11"/>
          </p:nvPr>
        </p:nvSpPr>
        <p:spPr/>
        <p:txBody>
          <a:bodyPr/>
          <a:lstStyle>
            <a:extLst/>
          </a:lstStyle>
          <a:p>
            <a:endParaRPr lang="en-GB" dirty="0"/>
          </a:p>
        </p:txBody>
      </p:sp>
      <p:sp>
        <p:nvSpPr>
          <p:cNvPr id="4" name="Slide Number Placeholder 3"/>
          <p:cNvSpPr>
            <a:spLocks noGrp="1"/>
          </p:cNvSpPr>
          <p:nvPr>
            <p:ph type="sldNum" sz="quarter" idx="12"/>
          </p:nvPr>
        </p:nvSpPr>
        <p:spPr/>
        <p:txBody>
          <a:bodyPr/>
          <a:lstStyle>
            <a:extLst/>
          </a:lstStyle>
          <a:p>
            <a:fld id="{D31C75B8-4BF6-4165-A4DE-DEB66631C556}"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D67A96A-FAC9-412D-BA33-0E437A5A0896}" type="datetimeFigureOut">
              <a:rPr lang="en-GB" smtClean="0"/>
              <a:t>19/05/2017</a:t>
            </a:fld>
            <a:endParaRPr lang="en-GB" dirty="0"/>
          </a:p>
        </p:txBody>
      </p:sp>
      <p:sp>
        <p:nvSpPr>
          <p:cNvPr id="6" name="Footer Placeholder 5"/>
          <p:cNvSpPr>
            <a:spLocks noGrp="1"/>
          </p:cNvSpPr>
          <p:nvPr>
            <p:ph type="ftr" sz="quarter" idx="11"/>
          </p:nvPr>
        </p:nvSpPr>
        <p:spPr/>
        <p:txBody>
          <a:bodyPr/>
          <a:lstStyle>
            <a:extLst/>
          </a:lstStyle>
          <a:p>
            <a:endParaRPr lang="en-GB" dirty="0"/>
          </a:p>
        </p:txBody>
      </p:sp>
      <p:sp>
        <p:nvSpPr>
          <p:cNvPr id="7" name="Slide Number Placeholder 6"/>
          <p:cNvSpPr>
            <a:spLocks noGrp="1"/>
          </p:cNvSpPr>
          <p:nvPr>
            <p:ph type="sldNum" sz="quarter" idx="12"/>
          </p:nvPr>
        </p:nvSpPr>
        <p:spPr/>
        <p:txBody>
          <a:bodyPr/>
          <a:lstStyle>
            <a:extLst/>
          </a:lstStyle>
          <a:p>
            <a:fld id="{D31C75B8-4BF6-4165-A4DE-DEB66631C556}"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D67A96A-FAC9-412D-BA33-0E437A5A0896}" type="datetimeFigureOut">
              <a:rPr lang="en-GB" smtClean="0"/>
              <a:t>19/05/2017</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31C75B8-4BF6-4165-A4DE-DEB66631C556}" type="slidenum">
              <a:rPr lang="en-GB" smtClean="0"/>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D67A96A-FAC9-412D-BA33-0E437A5A0896}" type="datetimeFigureOut">
              <a:rPr lang="en-GB" smtClean="0"/>
              <a:t>19/05/2017</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31C75B8-4BF6-4165-A4DE-DEB66631C556}"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EF1CD30-0DCD-43DD-8CF7-E5DDC85E0D4D}" type="datetimeFigureOut">
              <a:rPr lang="en-GB">
                <a:solidFill>
                  <a:prstClr val="black">
                    <a:tint val="75000"/>
                  </a:prstClr>
                </a:solidFill>
              </a:rPr>
              <a:pPr>
                <a:defRPr/>
              </a:pPr>
              <a:t>19/05/2017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03E1BB-A158-4851-A65D-128D49CE5F0D}"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6750527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hyperlink" Target="mailto:cyp-cicp@bradford.gov.uk" TargetMode="External"/><Relationship Id="rId5" Type="http://schemas.openxmlformats.org/officeDocument/2006/relationships/image" Target="../media/image8.emf"/><Relationship Id="rId4" Type="http://schemas.openxmlformats.org/officeDocument/2006/relationships/package" Target="../embeddings/Microsoft_Word_Document1.docx"/></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http://www.mesmac.co.uk/blast"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encap.org.uk/defini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CSE &amp; Learning Disabilities Workshop </a:t>
            </a:r>
            <a:endParaRPr lang="en-GB" dirty="0"/>
          </a:p>
        </p:txBody>
      </p:sp>
      <p:sp>
        <p:nvSpPr>
          <p:cNvPr id="3" name="Subtitle 2"/>
          <p:cNvSpPr>
            <a:spLocks noGrp="1"/>
          </p:cNvSpPr>
          <p:nvPr>
            <p:ph type="subTitle" idx="1"/>
          </p:nvPr>
        </p:nvSpPr>
        <p:spPr/>
        <p:txBody>
          <a:bodyPr>
            <a:normAutofit/>
          </a:bodyPr>
          <a:lstStyle/>
          <a:p>
            <a:r>
              <a:rPr lang="en-GB" sz="2000" dirty="0" smtClean="0"/>
              <a:t>Unprotected, overprotected: Meeting the needs of children with Learning Disabilities who Experience, or are at Risk of Child Sexual Exploitation</a:t>
            </a:r>
            <a:endParaRPr lang="en-GB" sz="2000" dirty="0"/>
          </a:p>
        </p:txBody>
      </p:sp>
      <p:pic>
        <p:nvPicPr>
          <p:cNvPr id="4" name="Picture 3" descr="BSCB Logo 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7664" y="5679170"/>
            <a:ext cx="960755" cy="960755"/>
          </a:xfrm>
          <a:prstGeom prst="rect">
            <a:avLst/>
          </a:prstGeom>
          <a:noFill/>
        </p:spPr>
      </p:pic>
      <p:pic>
        <p:nvPicPr>
          <p:cNvPr id="5" name="Picture 4" descr="http://livelink.barnardos.org.uk/livelink91/llisapi.dll/218552983/Barnardo_s_logo_-_UK_%28RGB%29.jpg?func=doc.Fetch&amp;nodeid=218552983&amp;vernum=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6028271"/>
            <a:ext cx="1069340" cy="464185"/>
          </a:xfrm>
          <a:prstGeom prst="rect">
            <a:avLst/>
          </a:prstGeom>
          <a:noFill/>
        </p:spPr>
      </p:pic>
      <p:pic>
        <p:nvPicPr>
          <p:cNvPr id="6" name="Picture 5" descr="Bradford mini logo colou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5920471"/>
            <a:ext cx="1793240" cy="478155"/>
          </a:xfrm>
          <a:prstGeom prst="rect">
            <a:avLst/>
          </a:prstGeom>
          <a:noFill/>
          <a:ln>
            <a:noFill/>
          </a:ln>
        </p:spPr>
      </p:pic>
    </p:spTree>
    <p:extLst>
      <p:ext uri="{BB962C8B-B14F-4D97-AF65-F5344CB8AC3E}">
        <p14:creationId xmlns:p14="http://schemas.microsoft.com/office/powerpoint/2010/main" val="1821276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eaLnBrk="1" fontAlgn="auto" hangingPunct="1">
              <a:lnSpc>
                <a:spcPct val="115000"/>
              </a:lnSpc>
              <a:spcAft>
                <a:spcPts val="1000"/>
              </a:spcAft>
              <a:tabLst>
                <a:tab pos="1285875" algn="l"/>
              </a:tabLst>
              <a:defRPr/>
            </a:pPr>
            <a:r>
              <a:rPr lang="en-GB" sz="3600" dirty="0" smtClean="0">
                <a:solidFill>
                  <a:schemeClr val="accent1"/>
                </a:solidFill>
                <a:latin typeface="Comic Sans MS" panose="030F0702030302020204" pitchFamily="66" charset="0"/>
                <a:ea typeface="Times New Roman"/>
                <a:cs typeface="Times New Roman"/>
              </a:rPr>
              <a:t>“</a:t>
            </a:r>
            <a:r>
              <a:rPr lang="en-GB" altLang="en-US" sz="3600" b="1" u="sng" kern="0" dirty="0" smtClean="0">
                <a:solidFill>
                  <a:schemeClr val="accent1"/>
                </a:solidFill>
                <a:latin typeface="Comic Sans MS" pitchFamily="66" charset="0"/>
              </a:rPr>
              <a:t>PUSH” </a:t>
            </a:r>
            <a:r>
              <a:rPr lang="en-GB" altLang="en-US" sz="3600" b="1" u="sng" kern="0" dirty="0">
                <a:solidFill>
                  <a:schemeClr val="accent1"/>
                </a:solidFill>
                <a:latin typeface="Comic Sans MS" pitchFamily="66" charset="0"/>
              </a:rPr>
              <a:t>FACTORS</a:t>
            </a:r>
            <a:endParaRPr lang="en-GB" sz="2800" dirty="0">
              <a:solidFill>
                <a:schemeClr val="accent1"/>
              </a:solidFill>
            </a:endParaRPr>
          </a:p>
        </p:txBody>
      </p:sp>
      <p:sp>
        <p:nvSpPr>
          <p:cNvPr id="2" name="Content Placeholder 1"/>
          <p:cNvSpPr>
            <a:spLocks noGrp="1"/>
          </p:cNvSpPr>
          <p:nvPr>
            <p:ph sz="half" idx="1"/>
          </p:nvPr>
        </p:nvSpPr>
        <p:spPr/>
        <p:txBody>
          <a:bodyPr rtlCol="0">
            <a:normAutofit fontScale="92500" lnSpcReduction="20000"/>
          </a:bodyPr>
          <a:lstStyle/>
          <a:p>
            <a:pPr lvl="1" eaLnBrk="1" hangingPunct="1">
              <a:lnSpc>
                <a:spcPct val="90000"/>
              </a:lnSpc>
              <a:buClr>
                <a:srgbClr val="FFFFFF"/>
              </a:buClr>
              <a:buSzPct val="50000"/>
              <a:buFontTx/>
              <a:buChar char="•"/>
              <a:defRPr/>
            </a:pPr>
            <a:r>
              <a:rPr lang="en-GB" altLang="en-US" sz="2000" kern="0" dirty="0">
                <a:solidFill>
                  <a:schemeClr val="accent1"/>
                </a:solidFill>
                <a:latin typeface="Comic Sans MS" pitchFamily="66" charset="0"/>
              </a:rPr>
              <a:t>Missing episodes </a:t>
            </a:r>
          </a:p>
          <a:p>
            <a:pPr lvl="1" eaLnBrk="1" hangingPunct="1">
              <a:lnSpc>
                <a:spcPct val="90000"/>
              </a:lnSpc>
              <a:buClr>
                <a:srgbClr val="FFFFFF"/>
              </a:buClr>
              <a:buSzPct val="50000"/>
              <a:buFontTx/>
              <a:buChar char="•"/>
              <a:defRPr/>
            </a:pPr>
            <a:endParaRPr lang="en-GB" altLang="en-US" sz="2000" i="1"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000" kern="0" dirty="0">
                <a:solidFill>
                  <a:schemeClr val="accent1"/>
                </a:solidFill>
                <a:latin typeface="Comic Sans MS" pitchFamily="66" charset="0"/>
              </a:rPr>
              <a:t>Disengaged from education</a:t>
            </a:r>
          </a:p>
          <a:p>
            <a:pPr lvl="1" eaLnBrk="1" hangingPunct="1">
              <a:lnSpc>
                <a:spcPct val="90000"/>
              </a:lnSpc>
              <a:buClr>
                <a:srgbClr val="FFFFFF"/>
              </a:buClr>
              <a:buSzPct val="50000"/>
              <a:buFontTx/>
              <a:buChar char="•"/>
              <a:defRPr/>
            </a:pPr>
            <a:endParaRPr lang="en-GB" altLang="en-US" sz="20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000" kern="0" dirty="0">
                <a:solidFill>
                  <a:schemeClr val="accent1"/>
                </a:solidFill>
                <a:latin typeface="Comic Sans MS" pitchFamily="66" charset="0"/>
              </a:rPr>
              <a:t>Drug/alcohol use</a:t>
            </a:r>
          </a:p>
          <a:p>
            <a:pPr lvl="1" eaLnBrk="1" hangingPunct="1">
              <a:lnSpc>
                <a:spcPct val="90000"/>
              </a:lnSpc>
              <a:buClr>
                <a:srgbClr val="FFFFFF"/>
              </a:buClr>
              <a:buSzPct val="50000"/>
              <a:buFontTx/>
              <a:buChar char="•"/>
              <a:defRPr/>
            </a:pPr>
            <a:endParaRPr lang="en-GB" altLang="en-US" sz="20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000" kern="0" dirty="0">
                <a:solidFill>
                  <a:schemeClr val="accent1"/>
                </a:solidFill>
                <a:latin typeface="Comic Sans MS" pitchFamily="66" charset="0"/>
              </a:rPr>
              <a:t>Lack of friends/peer    relationships</a:t>
            </a:r>
          </a:p>
          <a:p>
            <a:pPr lvl="1" eaLnBrk="1" hangingPunct="1">
              <a:lnSpc>
                <a:spcPct val="90000"/>
              </a:lnSpc>
              <a:buClr>
                <a:srgbClr val="FFFFFF"/>
              </a:buClr>
              <a:buSzPct val="50000"/>
              <a:buFontTx/>
              <a:buChar char="•"/>
              <a:defRPr/>
            </a:pPr>
            <a:endParaRPr lang="en-GB" altLang="en-US" sz="20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000" kern="0" dirty="0">
                <a:solidFill>
                  <a:schemeClr val="accent1"/>
                </a:solidFill>
                <a:latin typeface="Comic Sans MS" pitchFamily="66" charset="0"/>
              </a:rPr>
              <a:t>Living with Domestic Violence</a:t>
            </a:r>
          </a:p>
          <a:p>
            <a:pPr lvl="1" eaLnBrk="1" hangingPunct="1">
              <a:lnSpc>
                <a:spcPct val="90000"/>
              </a:lnSpc>
              <a:buClr>
                <a:srgbClr val="FFFFFF"/>
              </a:buClr>
              <a:buSzPct val="50000"/>
              <a:buFontTx/>
              <a:buChar char="•"/>
              <a:defRPr/>
            </a:pPr>
            <a:endParaRPr lang="en-GB" altLang="en-US" sz="20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000" kern="0" dirty="0">
                <a:solidFill>
                  <a:schemeClr val="accent1"/>
                </a:solidFill>
                <a:latin typeface="Comic Sans MS" pitchFamily="66" charset="0"/>
              </a:rPr>
              <a:t>Homeless/sofa surfing</a:t>
            </a:r>
          </a:p>
          <a:p>
            <a:pPr lvl="1" eaLnBrk="1" hangingPunct="1">
              <a:lnSpc>
                <a:spcPct val="90000"/>
              </a:lnSpc>
              <a:buClr>
                <a:srgbClr val="FFFFFF"/>
              </a:buClr>
              <a:buSzPct val="50000"/>
              <a:buFontTx/>
              <a:buChar char="•"/>
              <a:defRPr/>
            </a:pPr>
            <a:endParaRPr lang="en-GB" altLang="en-US" sz="20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000" kern="0" dirty="0">
                <a:solidFill>
                  <a:schemeClr val="accent1"/>
                </a:solidFill>
                <a:latin typeface="Comic Sans MS" pitchFamily="66" charset="0"/>
              </a:rPr>
              <a:t>Older sibling involved in CSE</a:t>
            </a:r>
          </a:p>
          <a:p>
            <a:pPr eaLnBrk="1" fontAlgn="auto" hangingPunct="1">
              <a:spcAft>
                <a:spcPts val="0"/>
              </a:spcAft>
              <a:buFont typeface="Arial" panose="020B0604020202020204" pitchFamily="34" charset="0"/>
              <a:buChar char="•"/>
              <a:defRPr/>
            </a:pPr>
            <a:endParaRPr lang="en-GB" dirty="0"/>
          </a:p>
        </p:txBody>
      </p:sp>
      <p:sp>
        <p:nvSpPr>
          <p:cNvPr id="3" name="Content Placeholder 2"/>
          <p:cNvSpPr>
            <a:spLocks noGrp="1"/>
          </p:cNvSpPr>
          <p:nvPr>
            <p:ph sz="half" idx="2"/>
          </p:nvPr>
        </p:nvSpPr>
        <p:spPr/>
        <p:txBody>
          <a:bodyPr rtlCol="0">
            <a:normAutofit fontScale="92500" lnSpcReduction="20000"/>
          </a:bodyPr>
          <a:lstStyle/>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Difficult family relationships</a:t>
            </a:r>
          </a:p>
          <a:p>
            <a:pPr lvl="1" eaLnBrk="1" hangingPunct="1">
              <a:lnSpc>
                <a:spcPct val="90000"/>
              </a:lnSpc>
              <a:buClr>
                <a:srgbClr val="FFFFFF"/>
              </a:buClr>
              <a:buSzPct val="50000"/>
              <a:buFont typeface="Arial" panose="020B0604020202020204" pitchFamily="34" charset="0"/>
              <a:buNone/>
              <a:defRPr/>
            </a:pPr>
            <a:endParaRPr lang="en-GB" altLang="en-US" sz="21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Looked After Children</a:t>
            </a:r>
          </a:p>
          <a:p>
            <a:pPr lvl="1" eaLnBrk="1" hangingPunct="1">
              <a:lnSpc>
                <a:spcPct val="90000"/>
              </a:lnSpc>
              <a:buClr>
                <a:srgbClr val="FFFFFF"/>
              </a:buClr>
              <a:buSzPct val="50000"/>
              <a:buFont typeface="Arial" panose="020B0604020202020204" pitchFamily="34" charset="0"/>
              <a:buNone/>
              <a:defRPr/>
            </a:pPr>
            <a:endParaRPr lang="en-GB" altLang="en-US" sz="21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Offending behaviour</a:t>
            </a:r>
          </a:p>
          <a:p>
            <a:pPr lvl="1" eaLnBrk="1" hangingPunct="1">
              <a:lnSpc>
                <a:spcPct val="90000"/>
              </a:lnSpc>
              <a:buClr>
                <a:srgbClr val="FFFFFF"/>
              </a:buClr>
              <a:buSzPct val="50000"/>
              <a:buFont typeface="Arial" panose="020B0604020202020204" pitchFamily="34" charset="0"/>
              <a:buNone/>
              <a:defRPr/>
            </a:pPr>
            <a:endParaRPr lang="en-GB" altLang="en-US" sz="21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Bullying </a:t>
            </a:r>
          </a:p>
          <a:p>
            <a:pPr lvl="1" eaLnBrk="1" hangingPunct="1">
              <a:lnSpc>
                <a:spcPct val="90000"/>
              </a:lnSpc>
              <a:buClr>
                <a:srgbClr val="FFFFFF"/>
              </a:buClr>
              <a:buSzPct val="50000"/>
              <a:buFont typeface="Arial" panose="020B0604020202020204" pitchFamily="34" charset="0"/>
              <a:buNone/>
              <a:defRPr/>
            </a:pPr>
            <a:endParaRPr lang="en-GB" altLang="en-US" sz="21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Mental Health issues</a:t>
            </a:r>
          </a:p>
          <a:p>
            <a:pPr lvl="1" eaLnBrk="1" hangingPunct="1">
              <a:lnSpc>
                <a:spcPct val="90000"/>
              </a:lnSpc>
              <a:buClr>
                <a:srgbClr val="FFFFFF"/>
              </a:buClr>
              <a:buSzPct val="50000"/>
              <a:buFontTx/>
              <a:buChar char="•"/>
              <a:defRPr/>
            </a:pPr>
            <a:endParaRPr lang="en-GB" altLang="en-US" sz="21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History of abuse</a:t>
            </a:r>
          </a:p>
          <a:p>
            <a:pPr lvl="1" eaLnBrk="1" hangingPunct="1">
              <a:lnSpc>
                <a:spcPct val="90000"/>
              </a:lnSpc>
              <a:buClr>
                <a:srgbClr val="FFFFFF"/>
              </a:buClr>
              <a:buSzPct val="50000"/>
              <a:buFont typeface="Arial" panose="020B0604020202020204" pitchFamily="34" charset="0"/>
              <a:buNone/>
              <a:defRPr/>
            </a:pPr>
            <a:endParaRPr lang="en-GB" altLang="en-US" sz="21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Peer violence</a:t>
            </a:r>
          </a:p>
          <a:p>
            <a:pPr lvl="1" eaLnBrk="1" hangingPunct="1">
              <a:lnSpc>
                <a:spcPct val="90000"/>
              </a:lnSpc>
              <a:buClr>
                <a:srgbClr val="FFFFFF"/>
              </a:buClr>
              <a:buSzPct val="50000"/>
              <a:buFont typeface="Arial" panose="020B0604020202020204" pitchFamily="34" charset="0"/>
              <a:buNone/>
              <a:defRPr/>
            </a:pPr>
            <a:endParaRPr lang="en-GB" altLang="en-US" sz="2100" kern="0" dirty="0">
              <a:solidFill>
                <a:schemeClr val="accent1"/>
              </a:solidFill>
              <a:latin typeface="Comic Sans MS" pitchFamily="66" charset="0"/>
            </a:endParaRPr>
          </a:p>
          <a:p>
            <a:pPr lvl="1" eaLnBrk="1" hangingPunct="1">
              <a:lnSpc>
                <a:spcPct val="90000"/>
              </a:lnSpc>
              <a:buClr>
                <a:srgbClr val="FFFFFF"/>
              </a:buClr>
              <a:buSzPct val="50000"/>
              <a:buFontTx/>
              <a:buChar char="•"/>
              <a:defRPr/>
            </a:pPr>
            <a:r>
              <a:rPr lang="en-GB" altLang="en-US" sz="2100" kern="0" dirty="0">
                <a:solidFill>
                  <a:schemeClr val="accent1"/>
                </a:solidFill>
                <a:latin typeface="Comic Sans MS" pitchFamily="66" charset="0"/>
              </a:rPr>
              <a:t>Associating with older adults</a:t>
            </a:r>
          </a:p>
          <a:p>
            <a:pPr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2010681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eaLnBrk="1" fontAlgn="auto" hangingPunct="1">
              <a:lnSpc>
                <a:spcPct val="115000"/>
              </a:lnSpc>
              <a:spcAft>
                <a:spcPts val="1000"/>
              </a:spcAft>
              <a:tabLst>
                <a:tab pos="1285875" algn="l"/>
              </a:tabLst>
              <a:defRPr/>
            </a:pPr>
            <a:r>
              <a:rPr lang="en-GB" sz="3600" dirty="0" smtClean="0">
                <a:solidFill>
                  <a:schemeClr val="accent1"/>
                </a:solidFill>
                <a:latin typeface="Comic Sans MS" panose="030F0702030302020204" pitchFamily="66" charset="0"/>
                <a:ea typeface="Times New Roman"/>
                <a:cs typeface="Times New Roman"/>
              </a:rPr>
              <a:t>“</a:t>
            </a:r>
            <a:r>
              <a:rPr lang="en-GB" altLang="en-US" sz="3600" b="1" u="sng" kern="0" dirty="0" smtClean="0">
                <a:solidFill>
                  <a:schemeClr val="accent1"/>
                </a:solidFill>
                <a:latin typeface="Comic Sans MS" pitchFamily="66" charset="0"/>
              </a:rPr>
              <a:t>PULL” </a:t>
            </a:r>
            <a:r>
              <a:rPr lang="en-GB" altLang="en-US" sz="3600" b="1" u="sng" kern="0" dirty="0">
                <a:solidFill>
                  <a:schemeClr val="accent1"/>
                </a:solidFill>
                <a:latin typeface="Comic Sans MS" pitchFamily="66" charset="0"/>
              </a:rPr>
              <a:t>FACTORS</a:t>
            </a:r>
            <a:endParaRPr lang="en-GB" sz="2800" dirty="0">
              <a:solidFill>
                <a:schemeClr val="accent1"/>
              </a:solidFill>
            </a:endParaRPr>
          </a:p>
        </p:txBody>
      </p:sp>
      <p:sp>
        <p:nvSpPr>
          <p:cNvPr id="2" name="Content Placeholder 1"/>
          <p:cNvSpPr>
            <a:spLocks noGrp="1"/>
          </p:cNvSpPr>
          <p:nvPr>
            <p:ph sz="half" idx="1"/>
          </p:nvPr>
        </p:nvSpPr>
        <p:spPr/>
        <p:txBody>
          <a:bodyPr rtlCol="0">
            <a:normAutofit lnSpcReduction="10000"/>
          </a:bodyPr>
          <a:lstStyle/>
          <a:p>
            <a:pPr lvl="2" eaLnBrk="1" hangingPunct="1">
              <a:buClr>
                <a:srgbClr val="0088E4"/>
              </a:buClr>
              <a:buFontTx/>
              <a:buChar char="•"/>
              <a:defRPr/>
            </a:pPr>
            <a:r>
              <a:rPr lang="en-GB" altLang="en-US" sz="2400" kern="0" dirty="0">
                <a:solidFill>
                  <a:schemeClr val="accent1"/>
                </a:solidFill>
                <a:latin typeface="Comic Sans MS" pitchFamily="66" charset="0"/>
              </a:rPr>
              <a:t>Receiving affection</a:t>
            </a:r>
          </a:p>
          <a:p>
            <a:pPr lvl="2" eaLnBrk="1" hangingPunct="1">
              <a:buClr>
                <a:srgbClr val="0088E4"/>
              </a:buClr>
              <a:buFont typeface="Arial" panose="020B0604020202020204" pitchFamily="34" charset="0"/>
              <a:buNone/>
              <a:defRPr/>
            </a:pPr>
            <a:endParaRPr lang="en-GB" altLang="en-US" sz="2400" kern="0" dirty="0">
              <a:solidFill>
                <a:schemeClr val="accent1"/>
              </a:solidFill>
              <a:latin typeface="Comic Sans MS" pitchFamily="66" charset="0"/>
            </a:endParaRPr>
          </a:p>
          <a:p>
            <a:pPr lvl="2" eaLnBrk="1" hangingPunct="1">
              <a:buClr>
                <a:srgbClr val="0088E4"/>
              </a:buClr>
              <a:buFontTx/>
              <a:buChar char="•"/>
              <a:defRPr/>
            </a:pPr>
            <a:r>
              <a:rPr lang="en-GB" altLang="en-US" sz="2400" kern="0" dirty="0">
                <a:solidFill>
                  <a:schemeClr val="accent1"/>
                </a:solidFill>
                <a:latin typeface="Comic Sans MS" pitchFamily="66" charset="0"/>
              </a:rPr>
              <a:t>Being taken to adult venues</a:t>
            </a:r>
          </a:p>
          <a:p>
            <a:pPr lvl="2" eaLnBrk="1" hangingPunct="1">
              <a:buClr>
                <a:srgbClr val="0088E4"/>
              </a:buClr>
              <a:buFont typeface="Arial" panose="020B0604020202020204" pitchFamily="34" charset="0"/>
              <a:buNone/>
              <a:defRPr/>
            </a:pPr>
            <a:endParaRPr lang="en-GB" altLang="en-US" sz="2400" kern="0" dirty="0">
              <a:solidFill>
                <a:schemeClr val="accent1"/>
              </a:solidFill>
              <a:latin typeface="Comic Sans MS" pitchFamily="66" charset="0"/>
            </a:endParaRPr>
          </a:p>
          <a:p>
            <a:pPr lvl="2" eaLnBrk="1" hangingPunct="1">
              <a:buClr>
                <a:srgbClr val="0088E4"/>
              </a:buClr>
              <a:buFontTx/>
              <a:buChar char="•"/>
              <a:defRPr/>
            </a:pPr>
            <a:r>
              <a:rPr lang="en-GB" altLang="en-US" sz="2400" kern="0" dirty="0">
                <a:solidFill>
                  <a:schemeClr val="accent1"/>
                </a:solidFill>
                <a:latin typeface="Comic Sans MS" pitchFamily="66" charset="0"/>
              </a:rPr>
              <a:t>Receiving gifts </a:t>
            </a:r>
          </a:p>
          <a:p>
            <a:pPr lvl="2" eaLnBrk="1" hangingPunct="1">
              <a:buClr>
                <a:srgbClr val="0088E4"/>
              </a:buClr>
              <a:buFontTx/>
              <a:buChar char="•"/>
              <a:defRPr/>
            </a:pPr>
            <a:endParaRPr lang="en-GB" altLang="en-US" sz="2400" kern="0" dirty="0">
              <a:solidFill>
                <a:schemeClr val="accent1"/>
              </a:solidFill>
              <a:latin typeface="Comic Sans MS" pitchFamily="66" charset="0"/>
            </a:endParaRPr>
          </a:p>
          <a:p>
            <a:pPr lvl="2" eaLnBrk="1" hangingPunct="1">
              <a:buClr>
                <a:srgbClr val="0088E4"/>
              </a:buClr>
              <a:buFontTx/>
              <a:buChar char="•"/>
              <a:defRPr/>
            </a:pPr>
            <a:r>
              <a:rPr lang="en-GB" altLang="en-US" sz="2400" kern="0" dirty="0">
                <a:solidFill>
                  <a:schemeClr val="accent1"/>
                </a:solidFill>
                <a:latin typeface="Comic Sans MS" pitchFamily="66" charset="0"/>
              </a:rPr>
              <a:t>Risky situations (encouraged by the abuser)</a:t>
            </a:r>
          </a:p>
          <a:p>
            <a:pPr eaLnBrk="1" fontAlgn="auto" hangingPunct="1">
              <a:spcAft>
                <a:spcPts val="0"/>
              </a:spcAft>
              <a:buFont typeface="Arial" panose="020B0604020202020204" pitchFamily="34" charset="0"/>
              <a:buChar char="•"/>
              <a:defRPr/>
            </a:pPr>
            <a:endParaRPr lang="en-GB" dirty="0"/>
          </a:p>
        </p:txBody>
      </p:sp>
      <p:sp>
        <p:nvSpPr>
          <p:cNvPr id="3" name="Content Placeholder 2"/>
          <p:cNvSpPr>
            <a:spLocks noGrp="1"/>
          </p:cNvSpPr>
          <p:nvPr>
            <p:ph sz="half" idx="2"/>
          </p:nvPr>
        </p:nvSpPr>
        <p:spPr/>
        <p:txBody>
          <a:bodyPr rtlCol="0">
            <a:normAutofit lnSpcReduction="10000"/>
          </a:bodyPr>
          <a:lstStyle/>
          <a:p>
            <a:pPr lvl="1" eaLnBrk="1" hangingPunct="1">
              <a:buClr>
                <a:srgbClr val="FFFFFF"/>
              </a:buClr>
              <a:buSzPct val="50000"/>
              <a:buFontTx/>
              <a:buChar char="•"/>
              <a:defRPr/>
            </a:pPr>
            <a:r>
              <a:rPr lang="en-GB" altLang="en-US" kern="0" dirty="0">
                <a:solidFill>
                  <a:schemeClr val="accent1"/>
                </a:solidFill>
                <a:latin typeface="Comic Sans MS" pitchFamily="66" charset="0"/>
              </a:rPr>
              <a:t>Riding around in cars (adventures)</a:t>
            </a:r>
          </a:p>
          <a:p>
            <a:pPr lvl="1" eaLnBrk="1" hangingPunct="1">
              <a:buClr>
                <a:srgbClr val="FFFFFF"/>
              </a:buClr>
              <a:buSzPct val="50000"/>
              <a:buFontTx/>
              <a:buChar char="•"/>
              <a:defRPr/>
            </a:pPr>
            <a:endParaRPr lang="en-GB" altLang="en-US" kern="0" dirty="0">
              <a:solidFill>
                <a:schemeClr val="accent1"/>
              </a:solidFill>
              <a:latin typeface="Comic Sans MS" pitchFamily="66" charset="0"/>
            </a:endParaRPr>
          </a:p>
          <a:p>
            <a:pPr lvl="1" eaLnBrk="1" hangingPunct="1">
              <a:buClr>
                <a:srgbClr val="FFFFFF"/>
              </a:buClr>
              <a:buSzPct val="50000"/>
              <a:buFontTx/>
              <a:buChar char="•"/>
              <a:defRPr/>
            </a:pPr>
            <a:r>
              <a:rPr lang="en-GB" altLang="en-US" kern="0" dirty="0">
                <a:solidFill>
                  <a:schemeClr val="accent1"/>
                </a:solidFill>
                <a:latin typeface="Comic Sans MS" pitchFamily="66" charset="0"/>
              </a:rPr>
              <a:t>Being part of gang (belonging)</a:t>
            </a:r>
          </a:p>
          <a:p>
            <a:pPr lvl="1" eaLnBrk="1" hangingPunct="1">
              <a:buClr>
                <a:srgbClr val="FFFFFF"/>
              </a:buClr>
              <a:buSzPct val="50000"/>
              <a:buFont typeface="Arial" panose="020B0604020202020204" pitchFamily="34" charset="0"/>
              <a:buNone/>
              <a:defRPr/>
            </a:pPr>
            <a:endParaRPr lang="en-GB" altLang="en-US" kern="0" dirty="0">
              <a:solidFill>
                <a:schemeClr val="accent1"/>
              </a:solidFill>
              <a:latin typeface="Comic Sans MS" pitchFamily="66" charset="0"/>
            </a:endParaRPr>
          </a:p>
          <a:p>
            <a:pPr lvl="1" eaLnBrk="1" hangingPunct="1">
              <a:buClr>
                <a:srgbClr val="FFFFFF"/>
              </a:buClr>
              <a:buSzPct val="50000"/>
              <a:buFontTx/>
              <a:buChar char="•"/>
              <a:defRPr/>
            </a:pPr>
            <a:r>
              <a:rPr lang="en-GB" altLang="en-US" kern="0" dirty="0">
                <a:solidFill>
                  <a:schemeClr val="accent1"/>
                </a:solidFill>
                <a:latin typeface="Comic Sans MS" pitchFamily="66" charset="0"/>
              </a:rPr>
              <a:t>Being offered somewhere to stay, where there are no rules</a:t>
            </a:r>
            <a:r>
              <a:rPr lang="en-GB" altLang="en-US" sz="2000" b="1" kern="0" dirty="0">
                <a:solidFill>
                  <a:schemeClr val="accent1"/>
                </a:solidFill>
                <a:latin typeface="Comic Sans MS" pitchFamily="66" charset="0"/>
              </a:rPr>
              <a:t>. </a:t>
            </a:r>
          </a:p>
          <a:p>
            <a:pPr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359482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eaLnBrk="1" fontAlgn="auto" hangingPunct="1">
              <a:lnSpc>
                <a:spcPct val="115000"/>
              </a:lnSpc>
              <a:spcAft>
                <a:spcPts val="1000"/>
              </a:spcAft>
              <a:tabLst>
                <a:tab pos="1285875" algn="l"/>
              </a:tabLst>
              <a:defRPr/>
            </a:pPr>
            <a:r>
              <a:rPr lang="en-GB" altLang="en-US" sz="3600" b="1" u="sng" kern="0" dirty="0" smtClean="0">
                <a:solidFill>
                  <a:schemeClr val="accent1"/>
                </a:solidFill>
                <a:latin typeface="Comic Sans MS" pitchFamily="66" charset="0"/>
              </a:rPr>
              <a:t>Stages of Grooming Process</a:t>
            </a:r>
            <a:endParaRPr lang="en-GB" sz="2800" dirty="0">
              <a:solidFill>
                <a:schemeClr val="accent1"/>
              </a:solidFill>
            </a:endParaRPr>
          </a:p>
        </p:txBody>
      </p:sp>
      <p:sp>
        <p:nvSpPr>
          <p:cNvPr id="6" name="Content Placeholder 5"/>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endParaRPr lang="en-GB" altLang="en-US" sz="3600" b="1" kern="0" dirty="0" smtClean="0">
              <a:solidFill>
                <a:schemeClr val="accent1"/>
              </a:solidFill>
              <a:latin typeface="Comic Sans MS" pitchFamily="66" charset="0"/>
              <a:ea typeface="+mj-ea"/>
              <a:cs typeface="+mj-cs"/>
            </a:endParaRPr>
          </a:p>
          <a:p>
            <a:pPr eaLnBrk="1" fontAlgn="auto" hangingPunct="1">
              <a:spcAft>
                <a:spcPts val="0"/>
              </a:spcAft>
              <a:buFont typeface="Arial" panose="020B0604020202020204" pitchFamily="34" charset="0"/>
              <a:buChar char="•"/>
              <a:defRPr/>
            </a:pPr>
            <a:r>
              <a:rPr lang="en-GB" altLang="en-US" sz="3600" b="1" kern="0" dirty="0" smtClean="0">
                <a:solidFill>
                  <a:schemeClr val="accent1"/>
                </a:solidFill>
                <a:latin typeface="Comic Sans MS" pitchFamily="66" charset="0"/>
                <a:ea typeface="+mj-ea"/>
                <a:cs typeface="+mj-cs"/>
              </a:rPr>
              <a:t>Targeting stage</a:t>
            </a:r>
          </a:p>
          <a:p>
            <a:pPr eaLnBrk="1" fontAlgn="auto" hangingPunct="1">
              <a:spcAft>
                <a:spcPts val="0"/>
              </a:spcAft>
              <a:buFont typeface="Arial" panose="020B0604020202020204" pitchFamily="34" charset="0"/>
              <a:buChar char="•"/>
              <a:defRPr/>
            </a:pPr>
            <a:r>
              <a:rPr lang="en-GB" altLang="en-US" sz="3600" b="1" kern="0" dirty="0">
                <a:solidFill>
                  <a:schemeClr val="accent1"/>
                </a:solidFill>
                <a:latin typeface="Comic Sans MS" pitchFamily="66" charset="0"/>
                <a:ea typeface="+mj-ea"/>
                <a:cs typeface="+mj-cs"/>
              </a:rPr>
              <a:t>Friendship forming </a:t>
            </a:r>
            <a:r>
              <a:rPr lang="en-GB" altLang="en-US" sz="3600" b="1" kern="0" dirty="0" smtClean="0">
                <a:solidFill>
                  <a:schemeClr val="accent1"/>
                </a:solidFill>
                <a:latin typeface="Comic Sans MS" pitchFamily="66" charset="0"/>
                <a:ea typeface="+mj-ea"/>
                <a:cs typeface="+mj-cs"/>
              </a:rPr>
              <a:t>stage</a:t>
            </a:r>
          </a:p>
          <a:p>
            <a:pPr eaLnBrk="1" fontAlgn="auto" hangingPunct="1">
              <a:spcAft>
                <a:spcPts val="0"/>
              </a:spcAft>
              <a:buFont typeface="Arial" panose="020B0604020202020204" pitchFamily="34" charset="0"/>
              <a:buChar char="•"/>
              <a:defRPr/>
            </a:pPr>
            <a:r>
              <a:rPr lang="en-GB" altLang="en-US" sz="3600" b="1" kern="0" dirty="0">
                <a:solidFill>
                  <a:schemeClr val="accent1"/>
                </a:solidFill>
                <a:latin typeface="Comic Sans MS" pitchFamily="66" charset="0"/>
                <a:ea typeface="+mj-ea"/>
                <a:cs typeface="+mj-cs"/>
              </a:rPr>
              <a:t>Loving relationship </a:t>
            </a:r>
            <a:r>
              <a:rPr lang="en-GB" altLang="en-US" sz="3600" b="1" kern="0" dirty="0" smtClean="0">
                <a:solidFill>
                  <a:schemeClr val="accent1"/>
                </a:solidFill>
                <a:latin typeface="Comic Sans MS" pitchFamily="66" charset="0"/>
                <a:ea typeface="+mj-ea"/>
                <a:cs typeface="+mj-cs"/>
              </a:rPr>
              <a:t>stage</a:t>
            </a:r>
          </a:p>
          <a:p>
            <a:pPr eaLnBrk="1" fontAlgn="auto" hangingPunct="1">
              <a:spcAft>
                <a:spcPts val="0"/>
              </a:spcAft>
              <a:buFont typeface="Arial" panose="020B0604020202020204" pitchFamily="34" charset="0"/>
              <a:buChar char="•"/>
              <a:defRPr/>
            </a:pPr>
            <a:r>
              <a:rPr lang="en-GB" altLang="en-US" sz="3600" b="1" kern="0" dirty="0">
                <a:solidFill>
                  <a:schemeClr val="accent1"/>
                </a:solidFill>
                <a:latin typeface="Comic Sans MS" pitchFamily="66" charset="0"/>
                <a:ea typeface="+mj-ea"/>
                <a:cs typeface="+mj-cs"/>
              </a:rPr>
              <a:t>Abusive relationship stage</a:t>
            </a:r>
            <a:endParaRPr lang="en-GB" dirty="0">
              <a:solidFill>
                <a:schemeClr val="accent1"/>
              </a:solidFill>
            </a:endParaRPr>
          </a:p>
        </p:txBody>
      </p:sp>
    </p:spTree>
    <p:extLst>
      <p:ext uri="{BB962C8B-B14F-4D97-AF65-F5344CB8AC3E}">
        <p14:creationId xmlns:p14="http://schemas.microsoft.com/office/powerpoint/2010/main" val="32928768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4"/>
          <p:cNvSpPr>
            <a:spLocks noGrp="1"/>
          </p:cNvSpPr>
          <p:nvPr>
            <p:ph type="title"/>
          </p:nvPr>
        </p:nvSpPr>
        <p:spPr/>
        <p:txBody>
          <a:bodyPr/>
          <a:lstStyle/>
          <a:p>
            <a:pPr eaLnBrk="1" hangingPunct="1">
              <a:lnSpc>
                <a:spcPct val="115000"/>
              </a:lnSpc>
              <a:spcAft>
                <a:spcPts val="1000"/>
              </a:spcAft>
              <a:tabLst>
                <a:tab pos="1285875" algn="l"/>
              </a:tabLst>
            </a:pPr>
            <a:endParaRPr lang="en-GB" sz="2800" dirty="0" smtClean="0"/>
          </a:p>
        </p:txBody>
      </p:sp>
      <p:sp>
        <p:nvSpPr>
          <p:cNvPr id="6" name="Content Placeholder 5"/>
          <p:cNvSpPr>
            <a:spLocks noGrp="1"/>
          </p:cNvSpPr>
          <p:nvPr>
            <p:ph idx="1"/>
          </p:nvPr>
        </p:nvSpPr>
        <p:spPr>
          <a:xfrm>
            <a:off x="457200" y="1600200"/>
            <a:ext cx="8229600" cy="4773613"/>
          </a:xfrm>
        </p:spPr>
        <p:txBody>
          <a:bodyPr rtlCol="0">
            <a:normAutofit/>
          </a:bodyPr>
          <a:lstStyle/>
          <a:p>
            <a:pPr marL="0" indent="0" algn="ctr" eaLnBrk="1" fontAlgn="auto" hangingPunct="1">
              <a:spcAft>
                <a:spcPts val="0"/>
              </a:spcAft>
              <a:buFont typeface="Arial" panose="020B0604020202020204" pitchFamily="34" charset="0"/>
              <a:buNone/>
              <a:defRPr/>
            </a:pPr>
            <a:r>
              <a:rPr lang="en-GB" altLang="en-US" sz="4000" b="1" u="sng" kern="0" dirty="0">
                <a:solidFill>
                  <a:schemeClr val="accent1"/>
                </a:solidFill>
                <a:latin typeface="Comic Sans MS" pitchFamily="66" charset="0"/>
                <a:ea typeface="+mj-ea"/>
                <a:cs typeface="+mj-cs"/>
              </a:rPr>
              <a:t>Child exploitation and digital </a:t>
            </a:r>
            <a:r>
              <a:rPr lang="en-GB" altLang="en-US" sz="4000" b="1" u="sng" kern="0" dirty="0" smtClean="0">
                <a:solidFill>
                  <a:schemeClr val="accent1"/>
                </a:solidFill>
                <a:latin typeface="Comic Sans MS" pitchFamily="66" charset="0"/>
                <a:ea typeface="+mj-ea"/>
                <a:cs typeface="+mj-cs"/>
              </a:rPr>
              <a:t>technologies</a:t>
            </a:r>
          </a:p>
          <a:p>
            <a:pPr marL="0" indent="0" algn="ctr" eaLnBrk="1" fontAlgn="auto" hangingPunct="1">
              <a:spcAft>
                <a:spcPts val="0"/>
              </a:spcAft>
              <a:buFont typeface="Arial" panose="020B0604020202020204" pitchFamily="34" charset="0"/>
              <a:buNone/>
              <a:defRPr/>
            </a:pPr>
            <a:endParaRPr lang="en-GB" sz="1800" dirty="0">
              <a:latin typeface="Comic Sans MS" panose="030F0702030302020204" pitchFamily="66" charset="0"/>
            </a:endParaRPr>
          </a:p>
        </p:txBody>
      </p:sp>
      <p:pic>
        <p:nvPicPr>
          <p:cNvPr id="26627" name="Picture 3"/>
          <p:cNvPicPr>
            <a:picLocks noChangeAspect="1"/>
          </p:cNvPicPr>
          <p:nvPr/>
        </p:nvPicPr>
        <p:blipFill>
          <a:blip r:embed="rId3"/>
          <a:srcRect/>
          <a:stretch>
            <a:fillRect/>
          </a:stretch>
        </p:blipFill>
        <p:spPr bwMode="auto">
          <a:xfrm>
            <a:off x="323850" y="3076575"/>
            <a:ext cx="3295650" cy="3305175"/>
          </a:xfrm>
          <a:prstGeom prst="rect">
            <a:avLst/>
          </a:prstGeom>
          <a:noFill/>
          <a:ln w="9525">
            <a:noFill/>
            <a:miter lim="800000"/>
            <a:headEnd/>
            <a:tailEnd/>
          </a:ln>
        </p:spPr>
      </p:pic>
    </p:spTree>
    <p:extLst>
      <p:ext uri="{BB962C8B-B14F-4D97-AF65-F5344CB8AC3E}">
        <p14:creationId xmlns:p14="http://schemas.microsoft.com/office/powerpoint/2010/main" val="1412309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pPr eaLnBrk="1" hangingPunct="1">
              <a:defRPr/>
            </a:pPr>
            <a:r>
              <a:rPr lang="en-GB" sz="2800" dirty="0" smtClean="0">
                <a:solidFill>
                  <a:srgbClr val="7030A0"/>
                </a:solidFill>
                <a:latin typeface="Arial Black" pitchFamily="34" charset="0"/>
                <a:cs typeface="Times New Roman" pitchFamily="18" charset="0"/>
              </a:rPr>
              <a:t>Bradford Child Sexual Exploitation Hub</a:t>
            </a:r>
            <a:r>
              <a:rPr lang="en-GB" altLang="en-US" sz="3600" b="1" u="sng" dirty="0" smtClean="0">
                <a:solidFill>
                  <a:srgbClr val="FFFF00"/>
                </a:solidFill>
                <a:effectLst>
                  <a:outerShdw blurRad="38100" dist="38100" dir="2700000" algn="tl">
                    <a:srgbClr val="C0C0C0"/>
                  </a:outerShdw>
                </a:effectLst>
                <a:latin typeface="Comic Sans MS" pitchFamily="66" charset="0"/>
              </a:rPr>
              <a:t> </a:t>
            </a:r>
            <a:r>
              <a:rPr lang="en-GB" sz="4000" dirty="0" smtClean="0">
                <a:solidFill>
                  <a:srgbClr val="336699"/>
                </a:solidFill>
              </a:rPr>
              <a:t/>
            </a:r>
            <a:br>
              <a:rPr lang="en-GB" sz="4000" dirty="0" smtClean="0">
                <a:solidFill>
                  <a:srgbClr val="336699"/>
                </a:solidFill>
              </a:rPr>
            </a:br>
            <a:r>
              <a:rPr lang="en-GB" sz="4000" dirty="0" smtClean="0">
                <a:solidFill>
                  <a:srgbClr val="0066CC"/>
                </a:solidFill>
                <a:latin typeface="Comic Sans MS" pitchFamily="66" charset="0"/>
              </a:rPr>
              <a:t>Partnership approach</a:t>
            </a:r>
            <a:br>
              <a:rPr lang="en-GB" sz="4000" dirty="0" smtClean="0">
                <a:solidFill>
                  <a:srgbClr val="0066CC"/>
                </a:solidFill>
                <a:latin typeface="Comic Sans MS" pitchFamily="66" charset="0"/>
              </a:rPr>
            </a:br>
            <a:r>
              <a:rPr lang="en-GB" sz="2800" dirty="0" smtClean="0">
                <a:solidFill>
                  <a:srgbClr val="0066CC"/>
                </a:solidFill>
                <a:latin typeface="Comic Sans MS" pitchFamily="66" charset="0"/>
              </a:rPr>
              <a:t>( partners who contribute towards the CSE Hub)</a:t>
            </a:r>
          </a:p>
        </p:txBody>
      </p:sp>
      <p:sp>
        <p:nvSpPr>
          <p:cNvPr id="28674" name="Rectangle 3"/>
          <p:cNvSpPr>
            <a:spLocks noGrp="1"/>
          </p:cNvSpPr>
          <p:nvPr>
            <p:ph type="body" idx="1"/>
          </p:nvPr>
        </p:nvSpPr>
        <p:spPr>
          <a:xfrm>
            <a:off x="468313" y="1844675"/>
            <a:ext cx="8229600" cy="4525963"/>
          </a:xfrm>
        </p:spPr>
        <p:txBody>
          <a:bodyPr/>
          <a:lstStyle/>
          <a:p>
            <a:pPr eaLnBrk="1" hangingPunct="1"/>
            <a:r>
              <a:rPr lang="en-GB" smtClean="0">
                <a:solidFill>
                  <a:srgbClr val="0066CC"/>
                </a:solidFill>
                <a:latin typeface="Comic Sans MS" pitchFamily="66" charset="0"/>
              </a:rPr>
              <a:t>Childrens Social Care</a:t>
            </a:r>
          </a:p>
          <a:p>
            <a:pPr eaLnBrk="1" hangingPunct="1"/>
            <a:r>
              <a:rPr lang="en-GB" smtClean="0">
                <a:solidFill>
                  <a:srgbClr val="0066CC"/>
                </a:solidFill>
                <a:latin typeface="Comic Sans MS" pitchFamily="66" charset="0"/>
              </a:rPr>
              <a:t>Police</a:t>
            </a:r>
          </a:p>
          <a:p>
            <a:pPr eaLnBrk="1" hangingPunct="1"/>
            <a:r>
              <a:rPr lang="en-GB" smtClean="0">
                <a:solidFill>
                  <a:srgbClr val="0066CC"/>
                </a:solidFill>
                <a:latin typeface="Comic Sans MS" pitchFamily="66" charset="0"/>
              </a:rPr>
              <a:t>Barnardo’s Turnaround</a:t>
            </a:r>
          </a:p>
          <a:p>
            <a:pPr eaLnBrk="1" hangingPunct="1"/>
            <a:r>
              <a:rPr lang="en-GB" smtClean="0">
                <a:solidFill>
                  <a:srgbClr val="0066CC"/>
                </a:solidFill>
                <a:latin typeface="Comic Sans MS" pitchFamily="66" charset="0"/>
              </a:rPr>
              <a:t>Health</a:t>
            </a:r>
          </a:p>
          <a:p>
            <a:pPr eaLnBrk="1" hangingPunct="1"/>
            <a:r>
              <a:rPr lang="en-GB" sz="2800" smtClean="0">
                <a:solidFill>
                  <a:srgbClr val="0066CC"/>
                </a:solidFill>
                <a:latin typeface="Comic Sans MS" pitchFamily="66" charset="0"/>
              </a:rPr>
              <a:t>Placement Support Service</a:t>
            </a:r>
          </a:p>
          <a:p>
            <a:pPr eaLnBrk="1" hangingPunct="1"/>
            <a:r>
              <a:rPr lang="en-GB" sz="2800" smtClean="0">
                <a:solidFill>
                  <a:srgbClr val="0066CC"/>
                </a:solidFill>
                <a:latin typeface="Comic Sans MS" pitchFamily="66" charset="0"/>
              </a:rPr>
              <a:t>Childrens Society Hand In Hand</a:t>
            </a:r>
          </a:p>
          <a:p>
            <a:pPr eaLnBrk="1" hangingPunct="1"/>
            <a:r>
              <a:rPr lang="en-GB" sz="2800" smtClean="0">
                <a:solidFill>
                  <a:srgbClr val="0066CC"/>
                </a:solidFill>
                <a:latin typeface="Comic Sans MS" pitchFamily="66" charset="0"/>
              </a:rPr>
              <a:t>Blast</a:t>
            </a:r>
          </a:p>
          <a:p>
            <a:pPr eaLnBrk="1" hangingPunct="1"/>
            <a:r>
              <a:rPr lang="en-GB" sz="2800" smtClean="0">
                <a:solidFill>
                  <a:srgbClr val="0066CC"/>
                </a:solidFill>
                <a:latin typeface="Comic Sans MS" pitchFamily="66" charset="0"/>
              </a:rPr>
              <a:t>Education</a:t>
            </a:r>
          </a:p>
        </p:txBody>
      </p:sp>
    </p:spTree>
    <p:extLst>
      <p:ext uri="{BB962C8B-B14F-4D97-AF65-F5344CB8AC3E}">
        <p14:creationId xmlns:p14="http://schemas.microsoft.com/office/powerpoint/2010/main" val="275009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p:txBody>
          <a:bodyPr/>
          <a:lstStyle/>
          <a:p>
            <a:pPr eaLnBrk="1" hangingPunct="1"/>
            <a:r>
              <a:rPr lang="en-GB" sz="2800" smtClean="0">
                <a:solidFill>
                  <a:srgbClr val="7030A0"/>
                </a:solidFill>
                <a:latin typeface="Arial Black" pitchFamily="34" charset="0"/>
                <a:cs typeface="Times New Roman" pitchFamily="18" charset="0"/>
              </a:rPr>
              <a:t>Bradford Child Sexual Exploitation Hub</a:t>
            </a:r>
            <a:br>
              <a:rPr lang="en-GB" sz="2800" smtClean="0">
                <a:solidFill>
                  <a:srgbClr val="7030A0"/>
                </a:solidFill>
                <a:latin typeface="Arial Black" pitchFamily="34" charset="0"/>
                <a:cs typeface="Times New Roman" pitchFamily="18" charset="0"/>
              </a:rPr>
            </a:br>
            <a:r>
              <a:rPr lang="en-GB" sz="2800" smtClean="0">
                <a:solidFill>
                  <a:srgbClr val="0066CC"/>
                </a:solidFill>
                <a:latin typeface="Comic Sans MS" pitchFamily="66" charset="0"/>
                <a:cs typeface="Times New Roman" pitchFamily="18" charset="0"/>
              </a:rPr>
              <a:t>Roles and responsibilities of the Hub</a:t>
            </a:r>
          </a:p>
        </p:txBody>
      </p:sp>
      <p:sp>
        <p:nvSpPr>
          <p:cNvPr id="29698" name="Rectangle 3"/>
          <p:cNvSpPr>
            <a:spLocks noGrp="1"/>
          </p:cNvSpPr>
          <p:nvPr>
            <p:ph type="body" idx="1"/>
          </p:nvPr>
        </p:nvSpPr>
        <p:spPr/>
        <p:txBody>
          <a:bodyPr/>
          <a:lstStyle/>
          <a:p>
            <a:pPr eaLnBrk="1" hangingPunct="1"/>
            <a:r>
              <a:rPr lang="en-GB" smtClean="0">
                <a:solidFill>
                  <a:srgbClr val="0066CC"/>
                </a:solidFill>
              </a:rPr>
              <a:t>Partner agencies meet every morning to discuss information/intelligence/referrals from the previous 24 hours </a:t>
            </a:r>
          </a:p>
          <a:p>
            <a:pPr eaLnBrk="1" hangingPunct="1"/>
            <a:r>
              <a:rPr lang="en-GB" sz="1800" smtClean="0">
                <a:solidFill>
                  <a:srgbClr val="0066CC"/>
                </a:solidFill>
              </a:rPr>
              <a:t>Identifying children at risk</a:t>
            </a:r>
          </a:p>
          <a:p>
            <a:pPr eaLnBrk="1" hangingPunct="1"/>
            <a:r>
              <a:rPr lang="en-GB" sz="1800" smtClean="0">
                <a:solidFill>
                  <a:srgbClr val="0066CC"/>
                </a:solidFill>
              </a:rPr>
              <a:t>New referrals</a:t>
            </a:r>
          </a:p>
          <a:p>
            <a:pPr eaLnBrk="1" hangingPunct="1"/>
            <a:r>
              <a:rPr lang="en-GB" sz="1800" smtClean="0">
                <a:solidFill>
                  <a:srgbClr val="0066CC"/>
                </a:solidFill>
              </a:rPr>
              <a:t>Sharing Intelligence</a:t>
            </a:r>
          </a:p>
          <a:p>
            <a:pPr eaLnBrk="1" hangingPunct="1"/>
            <a:r>
              <a:rPr lang="en-GB" sz="1800" smtClean="0">
                <a:solidFill>
                  <a:srgbClr val="0066CC"/>
                </a:solidFill>
              </a:rPr>
              <a:t>Review actions from the previous day</a:t>
            </a:r>
          </a:p>
          <a:p>
            <a:pPr eaLnBrk="1" hangingPunct="1"/>
            <a:r>
              <a:rPr lang="en-GB" sz="1800" smtClean="0">
                <a:solidFill>
                  <a:srgbClr val="0066CC"/>
                </a:solidFill>
              </a:rPr>
              <a:t>Developing agreed action plans</a:t>
            </a:r>
          </a:p>
          <a:p>
            <a:pPr eaLnBrk="1" hangingPunct="1"/>
            <a:r>
              <a:rPr lang="en-GB" sz="1800" smtClean="0">
                <a:solidFill>
                  <a:srgbClr val="0066CC"/>
                </a:solidFill>
              </a:rPr>
              <a:t>The focus of the meeting is the safety and protection of children</a:t>
            </a:r>
          </a:p>
          <a:p>
            <a:pPr eaLnBrk="1" hangingPunct="1"/>
            <a:r>
              <a:rPr lang="en-GB" smtClean="0">
                <a:solidFill>
                  <a:srgbClr val="0066CC"/>
                </a:solidFill>
              </a:rPr>
              <a:t>Training and awareness raising</a:t>
            </a:r>
          </a:p>
        </p:txBody>
      </p:sp>
    </p:spTree>
    <p:extLst>
      <p:ext uri="{BB962C8B-B14F-4D97-AF65-F5344CB8AC3E}">
        <p14:creationId xmlns:p14="http://schemas.microsoft.com/office/powerpoint/2010/main" val="1581610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GB" sz="2800" smtClean="0">
                <a:solidFill>
                  <a:srgbClr val="7030A0"/>
                </a:solidFill>
                <a:latin typeface="Arial Black" pitchFamily="34" charset="0"/>
                <a:cs typeface="Times New Roman" pitchFamily="18" charset="0"/>
              </a:rPr>
              <a:t>Bradford Child Sexual Exploitation Hub</a:t>
            </a:r>
            <a:br>
              <a:rPr lang="en-GB" sz="2800" smtClean="0">
                <a:solidFill>
                  <a:srgbClr val="7030A0"/>
                </a:solidFill>
                <a:latin typeface="Arial Black" pitchFamily="34" charset="0"/>
                <a:cs typeface="Times New Roman" pitchFamily="18" charset="0"/>
              </a:rPr>
            </a:br>
            <a:r>
              <a:rPr lang="en-GB" sz="2800" smtClean="0">
                <a:solidFill>
                  <a:srgbClr val="0066CC"/>
                </a:solidFill>
                <a:latin typeface="Comic Sans MS" pitchFamily="66" charset="0"/>
                <a:cs typeface="Times New Roman" pitchFamily="18" charset="0"/>
              </a:rPr>
              <a:t>Roles and responsibilities of the Hub</a:t>
            </a:r>
          </a:p>
        </p:txBody>
      </p:sp>
      <p:sp>
        <p:nvSpPr>
          <p:cNvPr id="30722" name="Rectangle 3"/>
          <p:cNvSpPr>
            <a:spLocks noGrp="1"/>
          </p:cNvSpPr>
          <p:nvPr>
            <p:ph type="body" idx="1"/>
          </p:nvPr>
        </p:nvSpPr>
        <p:spPr/>
        <p:txBody>
          <a:bodyPr/>
          <a:lstStyle/>
          <a:p>
            <a:pPr eaLnBrk="1" hangingPunct="1">
              <a:lnSpc>
                <a:spcPct val="90000"/>
              </a:lnSpc>
            </a:pPr>
            <a:r>
              <a:rPr lang="en-GB" sz="2800" smtClean="0">
                <a:solidFill>
                  <a:srgbClr val="0066CC"/>
                </a:solidFill>
              </a:rPr>
              <a:t>CSC – assessments, supporting staff working with YP at risk of CSE, CSE planning meetings</a:t>
            </a:r>
          </a:p>
          <a:p>
            <a:pPr eaLnBrk="1" hangingPunct="1">
              <a:lnSpc>
                <a:spcPct val="90000"/>
              </a:lnSpc>
            </a:pPr>
            <a:r>
              <a:rPr lang="en-GB" sz="2800" smtClean="0">
                <a:solidFill>
                  <a:srgbClr val="0066CC"/>
                </a:solidFill>
              </a:rPr>
              <a:t>Police – Investigation and Disruption </a:t>
            </a:r>
          </a:p>
          <a:p>
            <a:pPr eaLnBrk="1" hangingPunct="1">
              <a:lnSpc>
                <a:spcPct val="90000"/>
              </a:lnSpc>
            </a:pPr>
            <a:r>
              <a:rPr lang="en-GB" sz="2800" smtClean="0">
                <a:solidFill>
                  <a:srgbClr val="0066CC"/>
                </a:solidFill>
              </a:rPr>
              <a:t>Turnaround ( Blast, Hand In Hand &amp; PSS) Direct work with YP to increase their knowledge and understanding of CSE and risk in order to keep themselves safe</a:t>
            </a:r>
          </a:p>
          <a:p>
            <a:pPr eaLnBrk="1" hangingPunct="1">
              <a:lnSpc>
                <a:spcPct val="90000"/>
              </a:lnSpc>
            </a:pPr>
            <a:r>
              <a:rPr lang="en-GB" sz="2800" smtClean="0">
                <a:solidFill>
                  <a:srgbClr val="0066CC"/>
                </a:solidFill>
              </a:rPr>
              <a:t>Health- HNA, direct work with YP around all health issues, supporting health staff and other agencies around health issues</a:t>
            </a:r>
          </a:p>
        </p:txBody>
      </p:sp>
    </p:spTree>
    <p:extLst>
      <p:ext uri="{BB962C8B-B14F-4D97-AF65-F5344CB8AC3E}">
        <p14:creationId xmlns:p14="http://schemas.microsoft.com/office/powerpoint/2010/main" val="433815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en-GB" sz="2800" smtClean="0">
                <a:solidFill>
                  <a:srgbClr val="7030A0"/>
                </a:solidFill>
                <a:latin typeface="Arial Black" pitchFamily="34" charset="0"/>
                <a:cs typeface="Times New Roman" pitchFamily="18" charset="0"/>
              </a:rPr>
              <a:t>Bradford Child Sexual Exploitation Hub</a:t>
            </a:r>
            <a:br>
              <a:rPr lang="en-GB" sz="2800" smtClean="0">
                <a:solidFill>
                  <a:srgbClr val="7030A0"/>
                </a:solidFill>
                <a:latin typeface="Arial Black" pitchFamily="34" charset="0"/>
                <a:cs typeface="Times New Roman" pitchFamily="18" charset="0"/>
              </a:rPr>
            </a:br>
            <a:r>
              <a:rPr lang="en-GB" sz="2800" smtClean="0">
                <a:solidFill>
                  <a:srgbClr val="0066CC"/>
                </a:solidFill>
                <a:latin typeface="Comic Sans MS" pitchFamily="66" charset="0"/>
                <a:cs typeface="Times New Roman" pitchFamily="18" charset="0"/>
              </a:rPr>
              <a:t>Roles and responsibilities of the Hub</a:t>
            </a:r>
          </a:p>
        </p:txBody>
      </p:sp>
      <p:sp>
        <p:nvSpPr>
          <p:cNvPr id="31746" name="Rectangle 3"/>
          <p:cNvSpPr>
            <a:spLocks noGrp="1"/>
          </p:cNvSpPr>
          <p:nvPr>
            <p:ph type="body" idx="1"/>
          </p:nvPr>
        </p:nvSpPr>
        <p:spPr/>
        <p:txBody>
          <a:bodyPr/>
          <a:lstStyle/>
          <a:p>
            <a:pPr eaLnBrk="1" hangingPunct="1">
              <a:lnSpc>
                <a:spcPct val="80000"/>
              </a:lnSpc>
            </a:pPr>
            <a:r>
              <a:rPr lang="en-GB" sz="2800" smtClean="0">
                <a:solidFill>
                  <a:srgbClr val="0066CC"/>
                </a:solidFill>
              </a:rPr>
              <a:t>Joint investigations by Police &amp; CSC</a:t>
            </a:r>
          </a:p>
          <a:p>
            <a:pPr eaLnBrk="1" hangingPunct="1">
              <a:lnSpc>
                <a:spcPct val="80000"/>
              </a:lnSpc>
            </a:pPr>
            <a:r>
              <a:rPr lang="en-GB" sz="2800" smtClean="0">
                <a:solidFill>
                  <a:srgbClr val="0066CC"/>
                </a:solidFill>
              </a:rPr>
              <a:t>Multi agency response to all YP at risk of CSE and to ensure there is a clear plan in place for each child</a:t>
            </a:r>
          </a:p>
          <a:p>
            <a:pPr eaLnBrk="1" hangingPunct="1">
              <a:lnSpc>
                <a:spcPct val="80000"/>
              </a:lnSpc>
            </a:pPr>
            <a:r>
              <a:rPr lang="en-GB" sz="2800" smtClean="0">
                <a:solidFill>
                  <a:srgbClr val="0066CC"/>
                </a:solidFill>
              </a:rPr>
              <a:t>Empower and support children and YP through the criminal justice system</a:t>
            </a:r>
          </a:p>
          <a:p>
            <a:pPr eaLnBrk="1" hangingPunct="1">
              <a:lnSpc>
                <a:spcPct val="80000"/>
              </a:lnSpc>
            </a:pPr>
            <a:r>
              <a:rPr lang="en-GB" sz="2800" smtClean="0">
                <a:solidFill>
                  <a:srgbClr val="0066CC"/>
                </a:solidFill>
              </a:rPr>
              <a:t>Supporting research into CSE</a:t>
            </a:r>
          </a:p>
          <a:p>
            <a:pPr eaLnBrk="1" hangingPunct="1">
              <a:lnSpc>
                <a:spcPct val="80000"/>
              </a:lnSpc>
            </a:pPr>
            <a:r>
              <a:rPr lang="en-GB" sz="2800" smtClean="0">
                <a:solidFill>
                  <a:srgbClr val="0066CC"/>
                </a:solidFill>
              </a:rPr>
              <a:t>Relationship building with YP to encourage them to engage with services</a:t>
            </a:r>
          </a:p>
          <a:p>
            <a:pPr eaLnBrk="1" hangingPunct="1">
              <a:lnSpc>
                <a:spcPct val="80000"/>
              </a:lnSpc>
            </a:pPr>
            <a:r>
              <a:rPr lang="en-GB" sz="2800" smtClean="0">
                <a:solidFill>
                  <a:srgbClr val="0066CC"/>
                </a:solidFill>
              </a:rPr>
              <a:t>Helping YP realise they are victims of abuse</a:t>
            </a:r>
          </a:p>
          <a:p>
            <a:pPr eaLnBrk="1" hangingPunct="1">
              <a:lnSpc>
                <a:spcPct val="80000"/>
              </a:lnSpc>
            </a:pPr>
            <a:r>
              <a:rPr lang="en-GB" sz="2800" smtClean="0">
                <a:solidFill>
                  <a:srgbClr val="0066CC"/>
                </a:solidFill>
              </a:rPr>
              <a:t>Police disruption – perpetrators/areas/venues</a:t>
            </a:r>
          </a:p>
          <a:p>
            <a:pPr eaLnBrk="1" hangingPunct="1">
              <a:lnSpc>
                <a:spcPct val="80000"/>
              </a:lnSpc>
            </a:pPr>
            <a:r>
              <a:rPr lang="en-GB" sz="2800" smtClean="0">
                <a:solidFill>
                  <a:srgbClr val="0066CC"/>
                </a:solidFill>
              </a:rPr>
              <a:t>Barnardos Night Time economy project</a:t>
            </a:r>
          </a:p>
        </p:txBody>
      </p:sp>
    </p:spTree>
    <p:extLst>
      <p:ext uri="{BB962C8B-B14F-4D97-AF65-F5344CB8AC3E}">
        <p14:creationId xmlns:p14="http://schemas.microsoft.com/office/powerpoint/2010/main" val="4272432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9" name="Title 4"/>
          <p:cNvSpPr>
            <a:spLocks noGrp="1"/>
          </p:cNvSpPr>
          <p:nvPr>
            <p:ph type="title"/>
          </p:nvPr>
        </p:nvSpPr>
        <p:spPr/>
        <p:txBody>
          <a:bodyPr/>
          <a:lstStyle/>
          <a:p>
            <a:pPr eaLnBrk="1" hangingPunct="1">
              <a:lnSpc>
                <a:spcPct val="115000"/>
              </a:lnSpc>
              <a:spcAft>
                <a:spcPts val="1000"/>
              </a:spcAft>
              <a:tabLst>
                <a:tab pos="1285875" algn="l"/>
              </a:tabLst>
            </a:pPr>
            <a:r>
              <a:rPr lang="en-GB" sz="2800" smtClean="0">
                <a:solidFill>
                  <a:srgbClr val="7030A0"/>
                </a:solidFill>
                <a:latin typeface="Arial Black" pitchFamily="34" charset="0"/>
                <a:cs typeface="Times New Roman" pitchFamily="18" charset="0"/>
              </a:rPr>
              <a:t>Bradford Child Sexual Exploitation Hub</a:t>
            </a:r>
            <a:r>
              <a:rPr lang="en-GB" sz="2800" smtClean="0">
                <a:cs typeface="Times New Roman" pitchFamily="18" charset="0"/>
              </a:rPr>
              <a:t/>
            </a:r>
            <a:br>
              <a:rPr lang="en-GB" sz="2800" smtClean="0">
                <a:cs typeface="Times New Roman" pitchFamily="18" charset="0"/>
              </a:rPr>
            </a:br>
            <a:r>
              <a:rPr lang="en-GB" sz="2800" smtClean="0">
                <a:solidFill>
                  <a:schemeClr val="accent1"/>
                </a:solidFill>
                <a:latin typeface="Comic Sans MS" pitchFamily="66" charset="0"/>
                <a:cs typeface="Times New Roman" pitchFamily="18" charset="0"/>
              </a:rPr>
              <a:t>Referral Process</a:t>
            </a:r>
            <a:endParaRPr lang="en-GB" sz="2800" smtClean="0">
              <a:solidFill>
                <a:schemeClr val="accent1"/>
              </a:solidFill>
              <a:latin typeface="Comic Sans MS" pitchFamily="66" charset="0"/>
            </a:endParaRPr>
          </a:p>
        </p:txBody>
      </p:sp>
      <p:sp>
        <p:nvSpPr>
          <p:cNvPr id="2060" name="Content Placeholder 5"/>
          <p:cNvSpPr>
            <a:spLocks noGrp="1"/>
          </p:cNvSpPr>
          <p:nvPr>
            <p:ph idx="1"/>
          </p:nvPr>
        </p:nvSpPr>
        <p:spPr/>
        <p:txBody>
          <a:bodyPr/>
          <a:lstStyle/>
          <a:p>
            <a:pPr marL="0" indent="0" eaLnBrk="1" hangingPunct="1">
              <a:buFont typeface="Arial" charset="0"/>
              <a:buNone/>
            </a:pPr>
            <a:r>
              <a:rPr lang="en-GB" smtClean="0"/>
              <a:t>                                      </a:t>
            </a:r>
          </a:p>
        </p:txBody>
      </p:sp>
      <p:graphicFrame>
        <p:nvGraphicFramePr>
          <p:cNvPr id="2058" name="Object 10"/>
          <p:cNvGraphicFramePr>
            <a:graphicFrameLocks noChangeAspect="1"/>
          </p:cNvGraphicFramePr>
          <p:nvPr/>
        </p:nvGraphicFramePr>
        <p:xfrm>
          <a:off x="1042988" y="1628775"/>
          <a:ext cx="3022600" cy="4064000"/>
        </p:xfrm>
        <a:graphic>
          <a:graphicData uri="http://schemas.openxmlformats.org/presentationml/2006/ole">
            <mc:AlternateContent xmlns:mc="http://schemas.openxmlformats.org/markup-compatibility/2006">
              <mc:Choice xmlns:v="urn:schemas-microsoft-com:vml" Requires="v">
                <p:oleObj spid="_x0000_s3081" name="Document" r:id="rId4" imgW="7165457" imgH="9633821" progId="">
                  <p:embed/>
                </p:oleObj>
              </mc:Choice>
              <mc:Fallback>
                <p:oleObj name="Document" r:id="rId4" imgW="7165457" imgH="963382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1628775"/>
                        <a:ext cx="3022600"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4052888" y="1484313"/>
            <a:ext cx="4752975" cy="4183062"/>
          </a:xfrm>
          <a:prstGeom prst="rect">
            <a:avLst/>
          </a:prstGeom>
        </p:spPr>
        <p:txBody>
          <a:bodyPr>
            <a:spAutoFit/>
          </a:bodyPr>
          <a:lstStyle/>
          <a:p>
            <a:pPr marL="342900" indent="-342900">
              <a:lnSpc>
                <a:spcPct val="80000"/>
              </a:lnSpc>
              <a:spcBef>
                <a:spcPct val="20000"/>
              </a:spcBef>
              <a:buClr>
                <a:srgbClr val="99FF99"/>
              </a:buClr>
              <a:buSzPct val="80000"/>
              <a:buFont typeface="Wingdings" pitchFamily="2" charset="2"/>
              <a:buChar char="Ø"/>
              <a:defRPr/>
            </a:pPr>
            <a:r>
              <a:rPr lang="en-GB" altLang="en-US" sz="1600" kern="0" dirty="0">
                <a:solidFill>
                  <a:schemeClr val="accent1"/>
                </a:solidFill>
                <a:latin typeface="Comic Sans MS" pitchFamily="66" charset="0"/>
              </a:rPr>
              <a:t>If  a child is at immediate risk of harm referrer needs to contact Children's Social Care’s Initial Contact Point for action to be taken to safeguard the child. </a:t>
            </a:r>
          </a:p>
          <a:p>
            <a:pPr marL="342900" indent="-342900">
              <a:lnSpc>
                <a:spcPct val="80000"/>
              </a:lnSpc>
              <a:spcBef>
                <a:spcPct val="20000"/>
              </a:spcBef>
              <a:buClr>
                <a:srgbClr val="99FF99"/>
              </a:buClr>
              <a:buSzPct val="80000"/>
              <a:buFont typeface="Wingdings" pitchFamily="2" charset="2"/>
              <a:buChar char="Ø"/>
              <a:defRPr/>
            </a:pPr>
            <a:endParaRPr lang="en-GB" altLang="en-US" sz="1600" kern="0" dirty="0">
              <a:solidFill>
                <a:schemeClr val="accent1"/>
              </a:solidFill>
              <a:latin typeface="Comic Sans MS" pitchFamily="66" charset="0"/>
            </a:endParaRPr>
          </a:p>
          <a:p>
            <a:pPr marL="342900" indent="-342900">
              <a:lnSpc>
                <a:spcPct val="80000"/>
              </a:lnSpc>
              <a:spcBef>
                <a:spcPct val="20000"/>
              </a:spcBef>
              <a:buClr>
                <a:srgbClr val="99FF99"/>
              </a:buClr>
              <a:buSzPct val="80000"/>
              <a:buFont typeface="Wingdings" pitchFamily="2" charset="2"/>
              <a:buChar char="Ø"/>
              <a:defRPr/>
            </a:pPr>
            <a:r>
              <a:rPr lang="en-GB" altLang="en-US" sz="1600" kern="0" dirty="0">
                <a:solidFill>
                  <a:schemeClr val="accent1"/>
                </a:solidFill>
                <a:latin typeface="Comic Sans MS" pitchFamily="66" charset="0"/>
              </a:rPr>
              <a:t>If there are concerns that a child may be at risk of sexual exploitation then a CSE Risk Assessment  referral should be sent to Children's Social Care Initial Contact Point - </a:t>
            </a:r>
          </a:p>
          <a:p>
            <a:pPr marL="342900" indent="-342900">
              <a:lnSpc>
                <a:spcPct val="80000"/>
              </a:lnSpc>
              <a:spcBef>
                <a:spcPct val="20000"/>
              </a:spcBef>
              <a:buClr>
                <a:srgbClr val="99FF99"/>
              </a:buClr>
              <a:buSzPct val="80000"/>
              <a:buFont typeface="Wingdings" pitchFamily="2" charset="2"/>
              <a:buChar char="Ø"/>
              <a:defRPr/>
            </a:pPr>
            <a:r>
              <a:rPr lang="en-GB" altLang="en-US" sz="1600" b="1" kern="0" dirty="0">
                <a:solidFill>
                  <a:schemeClr val="accent1"/>
                </a:solidFill>
                <a:latin typeface="Comic Sans MS" pitchFamily="66" charset="0"/>
                <a:hlinkClick r:id="rId6" tooltip="blocked::mailto:cyp-cicp@bradford.gov.uk"/>
              </a:rPr>
              <a:t>cyp-cicp@bradford.gov.uk</a:t>
            </a:r>
            <a:r>
              <a:rPr lang="en-GB" altLang="en-US" sz="1600" b="1" kern="0" dirty="0">
                <a:solidFill>
                  <a:schemeClr val="accent1"/>
                </a:solidFill>
                <a:latin typeface="Comic Sans MS" pitchFamily="66" charset="0"/>
              </a:rPr>
              <a:t> </a:t>
            </a:r>
            <a:r>
              <a:rPr lang="en-GB" altLang="en-US" sz="1600" kern="0" dirty="0">
                <a:solidFill>
                  <a:schemeClr val="accent1"/>
                </a:solidFill>
                <a:latin typeface="Comic Sans MS" pitchFamily="66" charset="0"/>
              </a:rPr>
              <a:t>or phone  </a:t>
            </a:r>
            <a:r>
              <a:rPr lang="en-GB" altLang="en-US" sz="1600" b="1" u="sng" kern="0" dirty="0">
                <a:solidFill>
                  <a:schemeClr val="accent1"/>
                </a:solidFill>
                <a:latin typeface="Comic Sans MS" pitchFamily="66" charset="0"/>
              </a:rPr>
              <a:t>01274 437500</a:t>
            </a:r>
            <a:r>
              <a:rPr lang="en-GB" altLang="en-US" sz="1600" kern="0" dirty="0">
                <a:solidFill>
                  <a:schemeClr val="accent1"/>
                </a:solidFill>
                <a:latin typeface="Comic Sans MS" pitchFamily="66" charset="0"/>
              </a:rPr>
              <a:t>. The referral will then be sent direct to the CSE Hub.</a:t>
            </a:r>
          </a:p>
          <a:p>
            <a:pPr marL="342900" indent="-342900">
              <a:lnSpc>
                <a:spcPct val="80000"/>
              </a:lnSpc>
              <a:spcBef>
                <a:spcPct val="20000"/>
              </a:spcBef>
              <a:buClr>
                <a:srgbClr val="99FF99"/>
              </a:buClr>
              <a:buSzPct val="80000"/>
              <a:buFont typeface="Wingdings" pitchFamily="2" charset="2"/>
              <a:buChar char="Ø"/>
              <a:defRPr/>
            </a:pPr>
            <a:endParaRPr lang="en-GB" altLang="en-US" sz="1600" kern="0" dirty="0">
              <a:solidFill>
                <a:schemeClr val="accent1"/>
              </a:solidFill>
              <a:latin typeface="Comic Sans MS" pitchFamily="66" charset="0"/>
            </a:endParaRPr>
          </a:p>
          <a:p>
            <a:pPr marL="342900" indent="-342900">
              <a:lnSpc>
                <a:spcPct val="80000"/>
              </a:lnSpc>
              <a:spcBef>
                <a:spcPct val="20000"/>
              </a:spcBef>
              <a:buClr>
                <a:srgbClr val="99FF99"/>
              </a:buClr>
              <a:buSzPct val="80000"/>
              <a:buFont typeface="Wingdings" pitchFamily="2" charset="2"/>
              <a:buChar char="Ø"/>
              <a:defRPr/>
            </a:pPr>
            <a:r>
              <a:rPr lang="en-GB" altLang="en-US" sz="1600" kern="0" dirty="0">
                <a:solidFill>
                  <a:schemeClr val="accent1"/>
                </a:solidFill>
                <a:latin typeface="Comic Sans MS" pitchFamily="66" charset="0"/>
              </a:rPr>
              <a:t>If you are unsure you can contact the CSE Hub on              </a:t>
            </a:r>
            <a:r>
              <a:rPr lang="en-GB" altLang="en-US" sz="1600" b="1" u="sng" kern="0" dirty="0">
                <a:solidFill>
                  <a:schemeClr val="accent1"/>
                </a:solidFill>
                <a:latin typeface="Comic Sans MS" pitchFamily="66" charset="0"/>
              </a:rPr>
              <a:t>01274 435049</a:t>
            </a:r>
          </a:p>
          <a:p>
            <a:pPr marL="342900" indent="-342900">
              <a:lnSpc>
                <a:spcPct val="80000"/>
              </a:lnSpc>
              <a:spcBef>
                <a:spcPct val="20000"/>
              </a:spcBef>
              <a:buClr>
                <a:srgbClr val="99FF99"/>
              </a:buClr>
              <a:buSzPct val="80000"/>
              <a:defRPr/>
            </a:pPr>
            <a:endParaRPr lang="en-GB" altLang="en-US" sz="1600" kern="0" dirty="0">
              <a:solidFill>
                <a:schemeClr val="accent1"/>
              </a:solidFill>
              <a:latin typeface="Comic Sans MS" pitchFamily="66" charset="0"/>
            </a:endParaRPr>
          </a:p>
          <a:p>
            <a:pPr marL="342900" indent="-342900">
              <a:lnSpc>
                <a:spcPct val="80000"/>
              </a:lnSpc>
              <a:spcBef>
                <a:spcPct val="20000"/>
              </a:spcBef>
              <a:buClr>
                <a:srgbClr val="99FF99"/>
              </a:buClr>
              <a:buSzPct val="80000"/>
              <a:buFont typeface="Wingdings" pitchFamily="2" charset="2"/>
              <a:buChar char="Ø"/>
              <a:defRPr/>
            </a:pPr>
            <a:r>
              <a:rPr lang="en-GB" altLang="en-US" sz="1600" kern="0" dirty="0">
                <a:solidFill>
                  <a:schemeClr val="accent1"/>
                </a:solidFill>
                <a:latin typeface="Comic Sans MS" pitchFamily="66" charset="0"/>
              </a:rPr>
              <a:t>Referrer will be contacted and informed of the outcomes and actions recommended from the CSE Hub.  </a:t>
            </a:r>
          </a:p>
        </p:txBody>
      </p:sp>
    </p:spTree>
    <p:extLst>
      <p:ext uri="{BB962C8B-B14F-4D97-AF65-F5344CB8AC3E}">
        <p14:creationId xmlns:p14="http://schemas.microsoft.com/office/powerpoint/2010/main" val="907112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en-GB" sz="2800" smtClean="0">
                <a:solidFill>
                  <a:srgbClr val="7030A0"/>
                </a:solidFill>
                <a:latin typeface="Arial Black" pitchFamily="34" charset="0"/>
                <a:cs typeface="Times New Roman" pitchFamily="18" charset="0"/>
              </a:rPr>
              <a:t>Bradford Child Sexual Exploitation Hub</a:t>
            </a:r>
            <a:br>
              <a:rPr lang="en-GB" sz="2800" smtClean="0">
                <a:solidFill>
                  <a:srgbClr val="7030A0"/>
                </a:solidFill>
                <a:latin typeface="Arial Black" pitchFamily="34" charset="0"/>
                <a:cs typeface="Times New Roman" pitchFamily="18" charset="0"/>
              </a:rPr>
            </a:br>
            <a:r>
              <a:rPr lang="en-GB" sz="2800" smtClean="0">
                <a:solidFill>
                  <a:srgbClr val="0066CC"/>
                </a:solidFill>
                <a:latin typeface="Comic Sans MS" pitchFamily="66" charset="0"/>
                <a:cs typeface="Times New Roman" pitchFamily="18" charset="0"/>
              </a:rPr>
              <a:t>CSE Information Report</a:t>
            </a:r>
          </a:p>
        </p:txBody>
      </p:sp>
      <p:pic>
        <p:nvPicPr>
          <p:cNvPr id="35842" name="Rectangle 3"/>
          <p:cNvPicPr>
            <a:picLocks noGrp="1"/>
          </p:cNvPicPr>
          <p:nvPr>
            <p:ph type="body" idx="1"/>
          </p:nvPr>
        </p:nvPicPr>
        <p:blipFill>
          <a:blip r:embed="rId2"/>
          <a:srcRect/>
          <a:stretch>
            <a:fillRect/>
          </a:stretch>
        </p:blipFill>
        <p:spPr/>
      </p:pic>
    </p:spTree>
    <p:extLst>
      <p:ext uri="{BB962C8B-B14F-4D97-AF65-F5344CB8AC3E}">
        <p14:creationId xmlns:p14="http://schemas.microsoft.com/office/powerpoint/2010/main" val="2056434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GB" sz="2400" dirty="0"/>
              <a:t>To raise awareness about the additional vulnerability of young people </a:t>
            </a:r>
            <a:r>
              <a:rPr lang="en-GB" sz="2400" dirty="0" smtClean="0"/>
              <a:t>with </a:t>
            </a:r>
            <a:r>
              <a:rPr lang="en-GB" sz="2400" dirty="0"/>
              <a:t>learning disabilities to CSE</a:t>
            </a:r>
          </a:p>
          <a:p>
            <a:endParaRPr lang="en-GB" sz="2400" dirty="0"/>
          </a:p>
          <a:p>
            <a:pPr lvl="0"/>
            <a:r>
              <a:rPr lang="en-GB" sz="2400" dirty="0"/>
              <a:t>To improve our response to children with learning disabilities who experience, or are at risk, of child sexual </a:t>
            </a:r>
            <a:r>
              <a:rPr lang="en-GB" sz="2400" dirty="0" smtClean="0"/>
              <a:t>exploitation</a:t>
            </a:r>
          </a:p>
          <a:p>
            <a:pPr lvl="0"/>
            <a:endParaRPr lang="en-GB" sz="2400" dirty="0" smtClean="0"/>
          </a:p>
          <a:p>
            <a:pPr lvl="0"/>
            <a:r>
              <a:rPr lang="en-GB" sz="2400" dirty="0" smtClean="0"/>
              <a:t>To </a:t>
            </a:r>
            <a:r>
              <a:rPr lang="en-GB" sz="2400" dirty="0"/>
              <a:t>s</a:t>
            </a:r>
            <a:r>
              <a:rPr lang="en-GB" sz="2400" dirty="0" smtClean="0"/>
              <a:t>hare local good practice examples of working with young people with learning disabilities </a:t>
            </a:r>
          </a:p>
          <a:p>
            <a:pPr marL="109728" lvl="0" indent="0">
              <a:buNone/>
            </a:pPr>
            <a:endParaRPr lang="en-GB" sz="2000" dirty="0" smtClean="0"/>
          </a:p>
          <a:p>
            <a:pPr lvl="0"/>
            <a:endParaRPr lang="en-GB" dirty="0"/>
          </a:p>
          <a:p>
            <a:pPr lvl="0"/>
            <a:endParaRPr lang="en-GB" dirty="0" smtClean="0"/>
          </a:p>
          <a:p>
            <a:pPr lvl="0"/>
            <a:endParaRPr lang="en-GB" dirty="0"/>
          </a:p>
          <a:p>
            <a:endParaRPr lang="en-GB" dirty="0"/>
          </a:p>
        </p:txBody>
      </p:sp>
      <p:sp>
        <p:nvSpPr>
          <p:cNvPr id="3" name="Title 2"/>
          <p:cNvSpPr>
            <a:spLocks noGrp="1"/>
          </p:cNvSpPr>
          <p:nvPr>
            <p:ph type="title"/>
          </p:nvPr>
        </p:nvSpPr>
        <p:spPr/>
        <p:txBody>
          <a:bodyPr>
            <a:normAutofit fontScale="90000"/>
          </a:bodyPr>
          <a:lstStyle/>
          <a:p>
            <a:pPr algn="ctr"/>
            <a:r>
              <a:rPr lang="en-GB" dirty="0" smtClean="0"/>
              <a:t>Aims of the CSE and Learning Disabilities workshop:</a:t>
            </a:r>
            <a:endParaRPr lang="en-GB" dirty="0"/>
          </a:p>
        </p:txBody>
      </p:sp>
    </p:spTree>
    <p:extLst>
      <p:ext uri="{BB962C8B-B14F-4D97-AF65-F5344CB8AC3E}">
        <p14:creationId xmlns:p14="http://schemas.microsoft.com/office/powerpoint/2010/main" val="38205163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4"/>
          <p:cNvSpPr>
            <a:spLocks noGrp="1"/>
          </p:cNvSpPr>
          <p:nvPr>
            <p:ph type="title"/>
          </p:nvPr>
        </p:nvSpPr>
        <p:spPr/>
        <p:txBody>
          <a:bodyPr/>
          <a:lstStyle/>
          <a:p>
            <a:pPr eaLnBrk="1" hangingPunct="1">
              <a:lnSpc>
                <a:spcPct val="115000"/>
              </a:lnSpc>
              <a:spcAft>
                <a:spcPts val="1000"/>
              </a:spcAft>
              <a:tabLst>
                <a:tab pos="1285875" algn="l"/>
              </a:tabLst>
            </a:pPr>
            <a:r>
              <a:rPr lang="en-GB" sz="2800" smtClean="0">
                <a:solidFill>
                  <a:srgbClr val="7030A0"/>
                </a:solidFill>
                <a:latin typeface="Arial Black" pitchFamily="34" charset="0"/>
                <a:cs typeface="Times New Roman" pitchFamily="18" charset="0"/>
              </a:rPr>
              <a:t>Bradford Child Sexual Exploitation Hub</a:t>
            </a:r>
            <a:r>
              <a:rPr lang="en-GB" sz="2800" smtClean="0">
                <a:cs typeface="Times New Roman" pitchFamily="18" charset="0"/>
              </a:rPr>
              <a:t/>
            </a:r>
            <a:br>
              <a:rPr lang="en-GB" sz="2800" smtClean="0">
                <a:cs typeface="Times New Roman" pitchFamily="18" charset="0"/>
              </a:rPr>
            </a:br>
            <a:endParaRPr lang="en-GB" sz="2800" smtClean="0"/>
          </a:p>
        </p:txBody>
      </p:sp>
      <p:sp>
        <p:nvSpPr>
          <p:cNvPr id="3079" name="Content Placeholder 5"/>
          <p:cNvSpPr>
            <a:spLocks noGrp="1"/>
          </p:cNvSpPr>
          <p:nvPr>
            <p:ph idx="1"/>
          </p:nvPr>
        </p:nvSpPr>
        <p:spPr/>
        <p:txBody>
          <a:bodyPr/>
          <a:lstStyle/>
          <a:p>
            <a:pPr marL="0" indent="0" eaLnBrk="1" hangingPunct="1">
              <a:buFont typeface="Arial" charset="0"/>
              <a:buNone/>
            </a:pPr>
            <a:endParaRPr lang="en-GB" smtClean="0"/>
          </a:p>
        </p:txBody>
      </p:sp>
      <p:graphicFrame>
        <p:nvGraphicFramePr>
          <p:cNvPr id="3077" name="Object 5"/>
          <p:cNvGraphicFramePr>
            <a:graphicFrameLocks noChangeAspect="1"/>
          </p:cNvGraphicFramePr>
          <p:nvPr/>
        </p:nvGraphicFramePr>
        <p:xfrm>
          <a:off x="395288" y="1412875"/>
          <a:ext cx="8748712" cy="5616575"/>
        </p:xfrm>
        <a:graphic>
          <a:graphicData uri="http://schemas.openxmlformats.org/presentationml/2006/ole">
            <mc:AlternateContent xmlns:mc="http://schemas.openxmlformats.org/markup-compatibility/2006">
              <mc:Choice xmlns:v="urn:schemas-microsoft-com:vml" Requires="v">
                <p:oleObj spid="_x0000_s4105" name="Document" r:id="rId3" imgW="10164586" imgH="9198449" progId="Word.Document.8">
                  <p:embed/>
                </p:oleObj>
              </mc:Choice>
              <mc:Fallback>
                <p:oleObj name="Document" r:id="rId3" imgW="10164586" imgH="9198449"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412875"/>
                        <a:ext cx="8748712" cy="5616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02344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GB" sz="2800" smtClean="0">
                <a:solidFill>
                  <a:srgbClr val="7030A0"/>
                </a:solidFill>
                <a:latin typeface="Arial Black" pitchFamily="34" charset="0"/>
                <a:cs typeface="Times New Roman" pitchFamily="18" charset="0"/>
              </a:rPr>
              <a:t>Bradford Child Sexual Exploitation Hub</a:t>
            </a:r>
            <a:endParaRPr lang="en-GB" smtClean="0"/>
          </a:p>
        </p:txBody>
      </p:sp>
      <p:sp>
        <p:nvSpPr>
          <p:cNvPr id="38914" name="Content Placeholder 2"/>
          <p:cNvSpPr>
            <a:spLocks noGrp="1"/>
          </p:cNvSpPr>
          <p:nvPr>
            <p:ph idx="1"/>
          </p:nvPr>
        </p:nvSpPr>
        <p:spPr/>
        <p:txBody>
          <a:bodyPr/>
          <a:lstStyle/>
          <a:p>
            <a:pPr marL="0" indent="0" algn="ctr" eaLnBrk="1" hangingPunct="1">
              <a:buFont typeface="Arial" charset="0"/>
              <a:buNone/>
            </a:pPr>
            <a:endParaRPr lang="en-GB" smtClean="0">
              <a:solidFill>
                <a:srgbClr val="00B050"/>
              </a:solidFill>
            </a:endParaRPr>
          </a:p>
        </p:txBody>
      </p:sp>
      <p:graphicFrame>
        <p:nvGraphicFramePr>
          <p:cNvPr id="4" name="Table 3"/>
          <p:cNvGraphicFramePr>
            <a:graphicFrameLocks noGrp="1"/>
          </p:cNvGraphicFramePr>
          <p:nvPr/>
        </p:nvGraphicFramePr>
        <p:xfrm>
          <a:off x="468313" y="1773238"/>
          <a:ext cx="8162440" cy="4536503"/>
        </p:xfrm>
        <a:graphic>
          <a:graphicData uri="http://schemas.openxmlformats.org/drawingml/2006/table">
            <a:tbl>
              <a:tblPr firstRow="1" firstCol="1" lastRow="1" lastCol="1" bandRow="1" bandCol="1"/>
              <a:tblGrid>
                <a:gridCol w="1268250"/>
                <a:gridCol w="6363695"/>
                <a:gridCol w="530495"/>
              </a:tblGrid>
              <a:tr h="955053">
                <a:tc>
                  <a:txBody>
                    <a:bodyPr/>
                    <a:lstStyle/>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No risk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tabLst>
                          <a:tab pos="4951095" algn="l"/>
                        </a:tabLst>
                      </a:pPr>
                      <a:r>
                        <a:rPr lang="en-GB" sz="1200">
                          <a:effectLst/>
                          <a:latin typeface="Calibri"/>
                          <a:ea typeface="Times New Roman"/>
                          <a:cs typeface="Angsana New"/>
                        </a:rPr>
                        <a:t>Whilst there may be concerns for the welfare of the child /young person, which may involve the requirement of service provision, for other assessed risks, the assessment or risk indicates that there is no current risk of the child /young person being at risk of, or experiencing sexual exploitation.</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951095" algn="l"/>
                        </a:tabLst>
                      </a:pPr>
                      <a:r>
                        <a:rPr lang="en-GB" sz="1200">
                          <a:effectLst/>
                          <a:latin typeface="Arial"/>
                          <a:ea typeface="Times New Roman"/>
                          <a:cs typeface="Arial"/>
                        </a:rPr>
                        <a:t> </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053">
                <a:tc>
                  <a:txBody>
                    <a:bodyPr/>
                    <a:lstStyle/>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Low Risk</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00"/>
                    </a:solidFill>
                  </a:tcPr>
                </a:tc>
                <a:tc>
                  <a:txBody>
                    <a:bodyPr/>
                    <a:lstStyle/>
                    <a:p>
                      <a:pPr algn="just">
                        <a:spcAft>
                          <a:spcPts val="0"/>
                        </a:spcAft>
                        <a:tabLst>
                          <a:tab pos="4951095" algn="l"/>
                        </a:tabLst>
                      </a:pPr>
                      <a:r>
                        <a:rPr lang="en-GB" sz="1200">
                          <a:effectLst/>
                          <a:latin typeface="Calibri"/>
                          <a:ea typeface="Times New Roman"/>
                          <a:cs typeface="Angsana New"/>
                        </a:rPr>
                        <a:t>The indicators and assessment raise some concerns that the child /young person is at risk of sexual exploitation, and /or places him /or herself at risk. </a:t>
                      </a:r>
                      <a:endParaRPr lang="en-GB" sz="1200">
                        <a:effectLst/>
                        <a:latin typeface="Arial"/>
                        <a:ea typeface="Times New Roman"/>
                        <a:cs typeface="Angsana New"/>
                      </a:endParaRPr>
                    </a:p>
                    <a:p>
                      <a:pPr algn="just">
                        <a:spcAft>
                          <a:spcPts val="0"/>
                        </a:spcAft>
                        <a:tabLst>
                          <a:tab pos="4951095" algn="l"/>
                        </a:tabLst>
                      </a:pPr>
                      <a:r>
                        <a:rPr lang="en-GB" sz="1200">
                          <a:effectLst/>
                          <a:latin typeface="Calibri"/>
                          <a:ea typeface="Times New Roman"/>
                          <a:cs typeface="Angsana New"/>
                        </a:rPr>
                        <a:t>Concern that the child / young person is at risk of being targeted or groomed, but there are positive protective factors in the child /young person life. </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951095" algn="l"/>
                        </a:tabLst>
                      </a:pPr>
                      <a:r>
                        <a:rPr lang="en-GB" sz="1200">
                          <a:effectLst/>
                          <a:latin typeface="Arial"/>
                          <a:ea typeface="Times New Roman"/>
                          <a:cs typeface="Arial"/>
                        </a:rPr>
                        <a:t> </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71344">
                <a:tc>
                  <a:txBody>
                    <a:bodyPr/>
                    <a:lstStyle/>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Medium Risk</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algn="just">
                        <a:spcAft>
                          <a:spcPts val="0"/>
                        </a:spcAft>
                        <a:tabLst>
                          <a:tab pos="4951095" algn="l"/>
                        </a:tabLst>
                      </a:pPr>
                      <a:r>
                        <a:rPr lang="en-GB" sz="1200">
                          <a:effectLst/>
                          <a:latin typeface="Calibri"/>
                          <a:ea typeface="Times New Roman"/>
                          <a:cs typeface="Angsana New"/>
                        </a:rPr>
                        <a:t>The assessment indicates that the child /young person is vulnerable to being sexually exploited / but that there are no immediate /urgent safeguarding concerns. There is evidence the child /young person may be a risk of opportunistic abuse, or is being targeted /groomed. </a:t>
                      </a:r>
                      <a:endParaRPr lang="en-GB" sz="1200">
                        <a:effectLst/>
                        <a:latin typeface="Arial"/>
                        <a:ea typeface="Times New Roman"/>
                        <a:cs typeface="Angsana New"/>
                      </a:endParaRPr>
                    </a:p>
                    <a:p>
                      <a:pPr algn="just">
                        <a:spcAft>
                          <a:spcPts val="0"/>
                        </a:spcAft>
                        <a:tabLst>
                          <a:tab pos="4951095" algn="l"/>
                        </a:tabLst>
                      </a:pPr>
                      <a:r>
                        <a:rPr lang="en-GB" sz="1200">
                          <a:effectLst/>
                          <a:latin typeface="Calibri"/>
                          <a:ea typeface="Times New Roman"/>
                          <a:cs typeface="Angsana New"/>
                        </a:rPr>
                        <a:t> </a:t>
                      </a:r>
                      <a:endParaRPr lang="en-GB" sz="1200">
                        <a:effectLst/>
                        <a:latin typeface="Arial"/>
                        <a:ea typeface="Times New Roman"/>
                        <a:cs typeface="Angsana New"/>
                      </a:endParaRPr>
                    </a:p>
                    <a:p>
                      <a:pPr algn="just">
                        <a:spcAft>
                          <a:spcPts val="0"/>
                        </a:spcAft>
                        <a:tabLst>
                          <a:tab pos="4951095" algn="l"/>
                        </a:tabLst>
                      </a:pPr>
                      <a:r>
                        <a:rPr lang="en-GB" sz="1200">
                          <a:effectLst/>
                          <a:latin typeface="Calibri"/>
                          <a:ea typeface="Times New Roman"/>
                          <a:cs typeface="Angsana New"/>
                        </a:rPr>
                        <a:t>The child /young person may experience protective factors, but circumstances and /or behaviours place him / her at risk of sexual exploitation. </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951095" algn="l"/>
                        </a:tabLst>
                      </a:pPr>
                      <a:r>
                        <a:rPr lang="en-GB" sz="1200">
                          <a:effectLst/>
                          <a:latin typeface="Arial"/>
                          <a:ea typeface="Times New Roman"/>
                          <a:cs typeface="Arial"/>
                        </a:rPr>
                        <a:t> </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5053">
                <a:tc>
                  <a:txBody>
                    <a:bodyPr/>
                    <a:lstStyle/>
                    <a:p>
                      <a:pPr algn="ctr">
                        <a:spcAft>
                          <a:spcPts val="0"/>
                        </a:spcAft>
                        <a:tabLst>
                          <a:tab pos="4951095" algn="l"/>
                        </a:tabLst>
                      </a:pPr>
                      <a:r>
                        <a:rPr lang="en-GB" sz="1200" b="1">
                          <a:effectLst/>
                          <a:latin typeface="Arial"/>
                          <a:ea typeface="Times New Roman"/>
                          <a:cs typeface="Angsana New"/>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ngsana New"/>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Calibri"/>
                          <a:ea typeface="Times New Roman"/>
                          <a:cs typeface="Angsana New"/>
                        </a:rPr>
                        <a:t> </a:t>
                      </a:r>
                      <a:endParaRPr lang="en-GB" sz="1200">
                        <a:effectLst/>
                        <a:latin typeface="Arial"/>
                        <a:ea typeface="Times New Roman"/>
                        <a:cs typeface="Angsana New"/>
                      </a:endParaRPr>
                    </a:p>
                    <a:p>
                      <a:pPr algn="ctr">
                        <a:spcAft>
                          <a:spcPts val="0"/>
                        </a:spcAft>
                        <a:tabLst>
                          <a:tab pos="4951095" algn="l"/>
                        </a:tabLst>
                      </a:pPr>
                      <a:r>
                        <a:rPr lang="en-GB" sz="1200" b="1">
                          <a:effectLst/>
                          <a:latin typeface="Arial"/>
                          <a:ea typeface="Times New Roman"/>
                          <a:cs typeface="Arial"/>
                        </a:rPr>
                        <a:t>Highest Risk</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just">
                        <a:spcAft>
                          <a:spcPts val="0"/>
                        </a:spcAft>
                        <a:tabLst>
                          <a:tab pos="4951095" algn="l"/>
                        </a:tabLst>
                      </a:pPr>
                      <a:r>
                        <a:rPr lang="en-GB" sz="1200">
                          <a:effectLst/>
                          <a:latin typeface="Calibri"/>
                          <a:ea typeface="Times New Roman"/>
                          <a:cs typeface="Angsana New"/>
                        </a:rPr>
                        <a:t>Indicators /Assessment /Evidence /disclosure, suggests that the child /young person is assessed to be engaged in high risk situations / relationships /risk taking behaviour and is at immediate risk of, or is  experiencing sexual exploitation. (They may not recognise this) </a:t>
                      </a:r>
                      <a:endParaRPr lang="en-GB" sz="120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4951095" algn="l"/>
                        </a:tabLst>
                      </a:pPr>
                      <a:r>
                        <a:rPr lang="en-GB" sz="1200" dirty="0">
                          <a:effectLst/>
                          <a:latin typeface="Arial"/>
                          <a:ea typeface="Times New Roman"/>
                          <a:cs typeface="Arial"/>
                        </a:rPr>
                        <a:t> </a:t>
                      </a:r>
                      <a:endParaRPr lang="en-GB" sz="1200" dirty="0">
                        <a:effectLst/>
                        <a:latin typeface="Arial"/>
                        <a:ea typeface="Times New Roman"/>
                        <a:cs typeface="Angsana New"/>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37" name="Rectangle 1"/>
          <p:cNvSpPr>
            <a:spLocks noChangeArrowheads="1"/>
          </p:cNvSpPr>
          <p:nvPr/>
        </p:nvSpPr>
        <p:spPr bwMode="auto">
          <a:xfrm>
            <a:off x="1577975" y="1133475"/>
            <a:ext cx="5965825" cy="584200"/>
          </a:xfrm>
          <a:prstGeom prst="rect">
            <a:avLst/>
          </a:prstGeom>
          <a:noFill/>
          <a:ln w="9525">
            <a:noFill/>
            <a:miter lim="800000"/>
            <a:headEnd/>
            <a:tailEnd/>
          </a:ln>
        </p:spPr>
        <p:txBody>
          <a:bodyPr wrap="none" anchor="ctr">
            <a:spAutoFit/>
          </a:bodyPr>
          <a:lstStyle/>
          <a:p>
            <a:pPr algn="ctr">
              <a:tabLst>
                <a:tab pos="4951413" algn="l"/>
              </a:tabLst>
            </a:pPr>
            <a:r>
              <a:rPr lang="en-GB" altLang="en-US" sz="1400" b="1">
                <a:latin typeface="Calibri" pitchFamily="34" charset="0"/>
                <a:ea typeface="Times New Roman" pitchFamily="18" charset="0"/>
                <a:cs typeface="Calibri" pitchFamily="34" charset="0"/>
              </a:rPr>
              <a:t>Overall Assessed Level of CSE Risk</a:t>
            </a:r>
            <a:endParaRPr lang="en-GB" altLang="en-US" sz="800">
              <a:ea typeface="Times New Roman" pitchFamily="18" charset="0"/>
              <a:cs typeface="Arial" charset="0"/>
            </a:endParaRPr>
          </a:p>
          <a:p>
            <a:pPr algn="ctr" eaLnBrk="0" hangingPunct="0">
              <a:tabLst>
                <a:tab pos="4951413" algn="l"/>
              </a:tabLst>
            </a:pPr>
            <a:endParaRPr lang="en-GB" altLang="en-US">
              <a:ea typeface="Times New Roman" pitchFamily="18" charset="0"/>
              <a:cs typeface="Arial" charset="0"/>
            </a:endParaRPr>
          </a:p>
        </p:txBody>
      </p:sp>
    </p:spTree>
    <p:extLst>
      <p:ext uri="{BB962C8B-B14F-4D97-AF65-F5344CB8AC3E}">
        <p14:creationId xmlns:p14="http://schemas.microsoft.com/office/powerpoint/2010/main" val="24733121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eaLnBrk="1" fontAlgn="auto" hangingPunct="1">
              <a:lnSpc>
                <a:spcPct val="115000"/>
              </a:lnSpc>
              <a:spcAft>
                <a:spcPts val="1000"/>
              </a:spcAft>
              <a:tabLst>
                <a:tab pos="1285875" algn="l"/>
              </a:tabLst>
              <a:defRPr/>
            </a:pPr>
            <a:r>
              <a:rPr lang="en-GB" sz="2800" dirty="0" smtClean="0">
                <a:solidFill>
                  <a:srgbClr val="7030A0"/>
                </a:solidFill>
                <a:latin typeface="Arial Black"/>
                <a:ea typeface="Times New Roman"/>
                <a:cs typeface="Times New Roman"/>
              </a:rPr>
              <a:t>Bradford Child Sexual Exploitation Hub</a:t>
            </a:r>
            <a:r>
              <a:rPr lang="en-GB" sz="2800" dirty="0">
                <a:ea typeface="Times New Roman"/>
                <a:cs typeface="Times New Roman"/>
              </a:rPr>
              <a:t/>
            </a:r>
            <a:br>
              <a:rPr lang="en-GB" sz="2800" dirty="0">
                <a:ea typeface="Times New Roman"/>
                <a:cs typeface="Times New Roman"/>
              </a:rPr>
            </a:br>
            <a:r>
              <a:rPr lang="en-GB" altLang="en-US" sz="3600" b="1" u="sng" kern="0" dirty="0">
                <a:solidFill>
                  <a:schemeClr val="accent1"/>
                </a:solidFill>
                <a:latin typeface="Arial"/>
              </a:rPr>
              <a:t>Telephone Contact numbers</a:t>
            </a:r>
            <a:endParaRPr lang="en-GB" sz="2800" dirty="0">
              <a:solidFill>
                <a:schemeClr val="accent1"/>
              </a:solidFill>
            </a:endParaRPr>
          </a:p>
        </p:txBody>
      </p:sp>
      <p:sp>
        <p:nvSpPr>
          <p:cNvPr id="6" name="Content Placeholder 5"/>
          <p:cNvSpPr>
            <a:spLocks noGrp="1"/>
          </p:cNvSpPr>
          <p:nvPr>
            <p:ph idx="1"/>
          </p:nvPr>
        </p:nvSpPr>
        <p:spPr/>
        <p:txBody>
          <a:bodyPr rtlCol="0">
            <a:normAutofit/>
          </a:bodyPr>
          <a:lstStyle/>
          <a:p>
            <a:pPr eaLnBrk="1" hangingPunct="1">
              <a:buClr>
                <a:srgbClr val="99FF99"/>
              </a:buClr>
              <a:buSzPct val="80000"/>
              <a:buFont typeface="Wingdings" pitchFamily="2" charset="2"/>
              <a:buChar char="Ø"/>
              <a:defRPr/>
            </a:pPr>
            <a:r>
              <a:rPr lang="en-GB" altLang="en-US" sz="2800" kern="0" dirty="0" err="1">
                <a:solidFill>
                  <a:schemeClr val="accent1"/>
                </a:solidFill>
                <a:latin typeface="Arial"/>
              </a:rPr>
              <a:t>Childrens</a:t>
            </a:r>
            <a:r>
              <a:rPr lang="en-GB" altLang="en-US" sz="2800" kern="0" dirty="0">
                <a:solidFill>
                  <a:schemeClr val="accent1"/>
                </a:solidFill>
                <a:latin typeface="Arial"/>
              </a:rPr>
              <a:t> Contact point – 01274 437500</a:t>
            </a:r>
          </a:p>
          <a:p>
            <a:pPr eaLnBrk="1" hangingPunct="1">
              <a:buClr>
                <a:srgbClr val="99FF99"/>
              </a:buClr>
              <a:buSzPct val="80000"/>
              <a:buFont typeface="Wingdings" pitchFamily="2" charset="2"/>
              <a:buChar char="Ø"/>
              <a:defRPr/>
            </a:pPr>
            <a:r>
              <a:rPr lang="en-GB" altLang="en-US" sz="2800" kern="0" dirty="0">
                <a:solidFill>
                  <a:schemeClr val="accent1"/>
                </a:solidFill>
                <a:latin typeface="Arial"/>
              </a:rPr>
              <a:t>CSE Hub – 01274 </a:t>
            </a:r>
            <a:r>
              <a:rPr lang="en-GB" altLang="en-US" sz="2800" kern="0" dirty="0" smtClean="0">
                <a:solidFill>
                  <a:schemeClr val="accent1"/>
                </a:solidFill>
                <a:latin typeface="Arial"/>
              </a:rPr>
              <a:t>435049 </a:t>
            </a:r>
            <a:endParaRPr lang="en-GB" altLang="en-US" sz="2800" kern="0" dirty="0">
              <a:solidFill>
                <a:schemeClr val="accent1"/>
              </a:solidFill>
              <a:latin typeface="Arial"/>
            </a:endParaRPr>
          </a:p>
          <a:p>
            <a:pPr eaLnBrk="1" hangingPunct="1">
              <a:buClr>
                <a:srgbClr val="99FF99"/>
              </a:buClr>
              <a:buSzPct val="80000"/>
              <a:buFont typeface="Wingdings" pitchFamily="2" charset="2"/>
              <a:buChar char="Ø"/>
              <a:defRPr/>
            </a:pPr>
            <a:r>
              <a:rPr lang="en-GB" altLang="en-US" sz="2800" kern="0" dirty="0">
                <a:solidFill>
                  <a:schemeClr val="accent1"/>
                </a:solidFill>
                <a:latin typeface="Arial"/>
              </a:rPr>
              <a:t>Emergency Duty Team – 01274 431010</a:t>
            </a:r>
          </a:p>
          <a:p>
            <a:pPr eaLnBrk="1" hangingPunct="1">
              <a:buClr>
                <a:srgbClr val="99FF99"/>
              </a:buClr>
              <a:buSzPct val="80000"/>
              <a:buFont typeface="Wingdings" pitchFamily="2" charset="2"/>
              <a:buChar char="Ø"/>
              <a:defRPr/>
            </a:pPr>
            <a:r>
              <a:rPr lang="en-GB" altLang="en-US" sz="2800" kern="0" dirty="0">
                <a:solidFill>
                  <a:schemeClr val="accent1"/>
                </a:solidFill>
                <a:latin typeface="Arial"/>
              </a:rPr>
              <a:t>Turnaround (BFD) – 01274 434222</a:t>
            </a:r>
          </a:p>
          <a:p>
            <a:pPr eaLnBrk="1" hangingPunct="1">
              <a:buClr>
                <a:srgbClr val="99FF99"/>
              </a:buClr>
              <a:buSzPct val="80000"/>
              <a:buFont typeface="Wingdings" pitchFamily="2" charset="2"/>
              <a:buChar char="Ø"/>
              <a:defRPr/>
            </a:pPr>
            <a:r>
              <a:rPr lang="en-GB" altLang="en-US" sz="2800" kern="0" dirty="0">
                <a:solidFill>
                  <a:schemeClr val="accent1"/>
                </a:solidFill>
                <a:latin typeface="Arial"/>
              </a:rPr>
              <a:t>Hand in Hand (Keighley) 01535 606868</a:t>
            </a:r>
          </a:p>
          <a:p>
            <a:pPr eaLnBrk="1" hangingPunct="1">
              <a:buClr>
                <a:srgbClr val="99FF99"/>
              </a:buClr>
              <a:buSzPct val="80000"/>
              <a:buFont typeface="Wingdings" pitchFamily="2" charset="2"/>
              <a:buChar char="Ø"/>
              <a:defRPr/>
            </a:pPr>
            <a:r>
              <a:rPr lang="en-GB" altLang="en-US" sz="2800" kern="0" dirty="0">
                <a:solidFill>
                  <a:schemeClr val="accent1"/>
                </a:solidFill>
                <a:latin typeface="Arial"/>
              </a:rPr>
              <a:t>Blast – 0113 2444209  (</a:t>
            </a:r>
            <a:r>
              <a:rPr lang="en-GB" altLang="en-US" sz="2800" kern="0" dirty="0">
                <a:solidFill>
                  <a:schemeClr val="accent1"/>
                </a:solidFill>
                <a:latin typeface="Arial"/>
                <a:hlinkClick r:id="rId2"/>
              </a:rPr>
              <a:t>www.mesmac.co.uk/blast</a:t>
            </a:r>
            <a:r>
              <a:rPr lang="en-GB" altLang="en-US" sz="2800" kern="0" dirty="0">
                <a:solidFill>
                  <a:schemeClr val="accent1"/>
                </a:solidFill>
                <a:latin typeface="Arial"/>
              </a:rPr>
              <a:t>) </a:t>
            </a:r>
          </a:p>
          <a:p>
            <a:pPr eaLnBrk="1" hangingPunct="1">
              <a:buClr>
                <a:srgbClr val="99FF99"/>
              </a:buClr>
              <a:buSzPct val="80000"/>
              <a:buFont typeface="Wingdings" pitchFamily="2" charset="2"/>
              <a:buChar char="Ø"/>
              <a:defRPr/>
            </a:pPr>
            <a:r>
              <a:rPr lang="en-GB" altLang="en-US" sz="2800" kern="0" dirty="0">
                <a:solidFill>
                  <a:schemeClr val="accent1"/>
                </a:solidFill>
                <a:latin typeface="Arial"/>
              </a:rPr>
              <a:t>PACE – 0113 240 3040 (www.</a:t>
            </a:r>
            <a:r>
              <a:rPr lang="en-GB" altLang="en-US" sz="2800" b="1" kern="0" dirty="0">
                <a:solidFill>
                  <a:schemeClr val="accent1"/>
                </a:solidFill>
                <a:latin typeface="Arial"/>
              </a:rPr>
              <a:t>paceuk</a:t>
            </a:r>
            <a:r>
              <a:rPr lang="en-GB" altLang="en-US" sz="2800" kern="0" dirty="0">
                <a:solidFill>
                  <a:schemeClr val="accent1"/>
                </a:solidFill>
                <a:latin typeface="Arial"/>
              </a:rPr>
              <a:t>.</a:t>
            </a:r>
            <a:r>
              <a:rPr lang="en-GB" altLang="en-US" sz="2800" b="1" kern="0" dirty="0">
                <a:solidFill>
                  <a:schemeClr val="accent1"/>
                </a:solidFill>
                <a:latin typeface="Arial"/>
              </a:rPr>
              <a:t>info</a:t>
            </a:r>
            <a:r>
              <a:rPr lang="en-GB" altLang="en-US" sz="2800" kern="0" dirty="0">
                <a:solidFill>
                  <a:schemeClr val="accent1"/>
                </a:solidFill>
                <a:latin typeface="Arial"/>
              </a:rPr>
              <a:t>/</a:t>
            </a:r>
            <a:r>
              <a:rPr lang="en-GB" altLang="en-US" sz="2800" b="1" kern="0" dirty="0">
                <a:solidFill>
                  <a:schemeClr val="accent1"/>
                </a:solidFill>
                <a:latin typeface="Arial"/>
              </a:rPr>
              <a:t>support-for-parents</a:t>
            </a:r>
            <a:r>
              <a:rPr lang="en-GB" altLang="en-US" sz="2800" kern="0" dirty="0">
                <a:solidFill>
                  <a:schemeClr val="accent1"/>
                </a:solidFill>
                <a:latin typeface="Arial"/>
              </a:rPr>
              <a:t>/</a:t>
            </a:r>
            <a:r>
              <a:rPr lang="en-GB" altLang="en-US" kern="0" dirty="0">
                <a:solidFill>
                  <a:schemeClr val="accent1"/>
                </a:solidFill>
                <a:latin typeface="Arial"/>
              </a:rPr>
              <a:t>)</a:t>
            </a:r>
          </a:p>
          <a:p>
            <a:pPr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1185091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normAutofit fontScale="90000"/>
          </a:bodyPr>
          <a:lstStyle/>
          <a:p>
            <a:pPr eaLnBrk="1" fontAlgn="auto" hangingPunct="1">
              <a:spcAft>
                <a:spcPts val="0"/>
              </a:spcAft>
              <a:defRPr/>
            </a:pPr>
            <a:r>
              <a:rPr lang="en-GB" sz="2800" dirty="0">
                <a:solidFill>
                  <a:srgbClr val="7030A0"/>
                </a:solidFill>
                <a:latin typeface="Arial Black"/>
                <a:ea typeface="Times New Roman"/>
                <a:cs typeface="Times New Roman"/>
              </a:rPr>
              <a:t>Bradford Child Sexual Exploitation Hub</a:t>
            </a:r>
            <a:r>
              <a:rPr lang="en-GB" sz="2800" dirty="0">
                <a:solidFill>
                  <a:prstClr val="black"/>
                </a:solidFill>
                <a:ea typeface="Times New Roman"/>
                <a:cs typeface="Times New Roman"/>
              </a:rPr>
              <a:t/>
            </a:r>
            <a:br>
              <a:rPr lang="en-GB" sz="2800" dirty="0">
                <a:solidFill>
                  <a:prstClr val="black"/>
                </a:solidFill>
                <a:ea typeface="Times New Roman"/>
                <a:cs typeface="Times New Roman"/>
              </a:rPr>
            </a:br>
            <a:endParaRPr lang="en-GB" dirty="0"/>
          </a:p>
        </p:txBody>
      </p:sp>
      <p:sp>
        <p:nvSpPr>
          <p:cNvPr id="41986" name="Content Placeholder 6"/>
          <p:cNvSpPr>
            <a:spLocks noGrp="1"/>
          </p:cNvSpPr>
          <p:nvPr>
            <p:ph idx="1"/>
          </p:nvPr>
        </p:nvSpPr>
        <p:spPr/>
        <p:txBody>
          <a:bodyPr/>
          <a:lstStyle/>
          <a:p>
            <a:pPr marL="0" indent="0" algn="ctr" eaLnBrk="1" hangingPunct="1">
              <a:buFont typeface="Arial" charset="0"/>
              <a:buNone/>
            </a:pPr>
            <a:endParaRPr lang="en-GB" smtClean="0"/>
          </a:p>
          <a:p>
            <a:pPr marL="0" indent="0" algn="ctr" eaLnBrk="1" hangingPunct="1">
              <a:buFont typeface="Arial" charset="0"/>
              <a:buNone/>
            </a:pPr>
            <a:r>
              <a:rPr lang="en-GB" sz="9600" smtClean="0">
                <a:solidFill>
                  <a:schemeClr val="tx2"/>
                </a:solidFill>
              </a:rPr>
              <a:t>?</a:t>
            </a:r>
          </a:p>
          <a:p>
            <a:pPr marL="0" indent="0" algn="ctr" eaLnBrk="1" hangingPunct="1">
              <a:buFont typeface="Arial" charset="0"/>
              <a:buNone/>
            </a:pPr>
            <a:r>
              <a:rPr lang="en-GB" sz="3600" smtClean="0">
                <a:solidFill>
                  <a:schemeClr val="tx2"/>
                </a:solidFill>
              </a:rPr>
              <a:t>Any questions</a:t>
            </a:r>
          </a:p>
        </p:txBody>
      </p:sp>
    </p:spTree>
    <p:extLst>
      <p:ext uri="{BB962C8B-B14F-4D97-AF65-F5344CB8AC3E}">
        <p14:creationId xmlns:p14="http://schemas.microsoft.com/office/powerpoint/2010/main" val="4182928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smtClean="0"/>
          </a:p>
          <a:p>
            <a:pPr marL="109728" indent="0">
              <a:buNone/>
            </a:pPr>
            <a:r>
              <a:rPr lang="en-GB" dirty="0" smtClean="0"/>
              <a:t>Q. Why </a:t>
            </a:r>
            <a:r>
              <a:rPr lang="en-GB" dirty="0"/>
              <a:t>are children and young people with </a:t>
            </a:r>
          </a:p>
          <a:p>
            <a:pPr marL="109728" indent="0">
              <a:buNone/>
            </a:pPr>
            <a:r>
              <a:rPr lang="en-GB" dirty="0"/>
              <a:t>learning disabilities more vulnerable to CSE?</a:t>
            </a:r>
          </a:p>
          <a:p>
            <a:endParaRPr lang="en-GB" dirty="0"/>
          </a:p>
        </p:txBody>
      </p:sp>
      <p:sp>
        <p:nvSpPr>
          <p:cNvPr id="3" name="Title 2"/>
          <p:cNvSpPr>
            <a:spLocks noGrp="1"/>
          </p:cNvSpPr>
          <p:nvPr>
            <p:ph type="title"/>
          </p:nvPr>
        </p:nvSpPr>
        <p:spPr/>
        <p:txBody>
          <a:bodyPr/>
          <a:lstStyle/>
          <a:p>
            <a:pPr algn="ctr"/>
            <a:r>
              <a:rPr lang="en-GB" dirty="0" smtClean="0"/>
              <a:t>Table Top Activity</a:t>
            </a:r>
            <a:endParaRPr lang="en-GB" dirty="0"/>
          </a:p>
        </p:txBody>
      </p:sp>
    </p:spTree>
    <p:extLst>
      <p:ext uri="{BB962C8B-B14F-4D97-AF65-F5344CB8AC3E}">
        <p14:creationId xmlns:p14="http://schemas.microsoft.com/office/powerpoint/2010/main" val="719735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lvl="0" indent="0" algn="ctr">
              <a:buNone/>
            </a:pPr>
            <a:r>
              <a:rPr lang="en-GB" sz="2800" i="1" dirty="0" smtClean="0">
                <a:solidFill>
                  <a:prstClr val="black"/>
                </a:solidFill>
              </a:rPr>
              <a:t>“Young </a:t>
            </a:r>
            <a:r>
              <a:rPr lang="en-GB" sz="2800" i="1" dirty="0">
                <a:solidFill>
                  <a:prstClr val="black"/>
                </a:solidFill>
              </a:rPr>
              <a:t>people with learning disabilities are a perpetrators dream… they’re often lonely and isolated. Many of them have not had a boyfriend or girlfriend but would like one. Many spend a lot of time online. They are less likely to understand that sexual exploitation is wrong and are so easy to </a:t>
            </a:r>
            <a:r>
              <a:rPr lang="en-GB" sz="2800" i="1" dirty="0" smtClean="0">
                <a:solidFill>
                  <a:prstClr val="black"/>
                </a:solidFill>
              </a:rPr>
              <a:t>groom.” </a:t>
            </a:r>
          </a:p>
          <a:p>
            <a:pPr marL="109728" lvl="0" indent="0" algn="ctr">
              <a:buNone/>
            </a:pPr>
            <a:r>
              <a:rPr lang="en-GB" sz="2800" dirty="0" smtClean="0">
                <a:solidFill>
                  <a:prstClr val="black"/>
                </a:solidFill>
              </a:rPr>
              <a:t>CSE </a:t>
            </a:r>
            <a:r>
              <a:rPr lang="en-GB" sz="2800" dirty="0">
                <a:solidFill>
                  <a:prstClr val="black"/>
                </a:solidFill>
              </a:rPr>
              <a:t>specialist  practitioner. </a:t>
            </a:r>
          </a:p>
          <a:p>
            <a:endParaRPr lang="en-GB" dirty="0"/>
          </a:p>
        </p:txBody>
      </p:sp>
      <p:sp>
        <p:nvSpPr>
          <p:cNvPr id="3" name="Title 2"/>
          <p:cNvSpPr>
            <a:spLocks noGrp="1"/>
          </p:cNvSpPr>
          <p:nvPr>
            <p:ph type="title"/>
          </p:nvPr>
        </p:nvSpPr>
        <p:spPr/>
        <p:txBody>
          <a:bodyPr/>
          <a:lstStyle/>
          <a:p>
            <a:endParaRPr lang="en-GB"/>
          </a:p>
        </p:txBody>
      </p:sp>
    </p:spTree>
    <p:extLst>
      <p:ext uri="{BB962C8B-B14F-4D97-AF65-F5344CB8AC3E}">
        <p14:creationId xmlns:p14="http://schemas.microsoft.com/office/powerpoint/2010/main" val="762915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285750" lvl="0" indent="-285750">
              <a:spcBef>
                <a:spcPts val="0"/>
              </a:spcBef>
              <a:buClrTx/>
              <a:buSzTx/>
              <a:buFont typeface="Arial" panose="020B0604020202020204" pitchFamily="34" charset="0"/>
              <a:buChar char="•"/>
            </a:pPr>
            <a:r>
              <a:rPr lang="en-GB" sz="2000" dirty="0" smtClean="0">
                <a:solidFill>
                  <a:prstClr val="black"/>
                </a:solidFill>
              </a:rPr>
              <a:t>Over-protection </a:t>
            </a:r>
            <a:r>
              <a:rPr lang="en-GB" sz="2000" dirty="0">
                <a:solidFill>
                  <a:prstClr val="black"/>
                </a:solidFill>
              </a:rPr>
              <a:t>and </a:t>
            </a:r>
            <a:r>
              <a:rPr lang="en-GB" sz="2000" dirty="0" err="1">
                <a:solidFill>
                  <a:prstClr val="black"/>
                </a:solidFill>
              </a:rPr>
              <a:t>infantilisation</a:t>
            </a:r>
            <a:r>
              <a:rPr lang="en-GB" sz="2000" dirty="0">
                <a:solidFill>
                  <a:prstClr val="black"/>
                </a:solidFill>
              </a:rPr>
              <a:t>= unprotected</a:t>
            </a:r>
          </a:p>
          <a:p>
            <a:pPr marL="285750" lvl="0" indent="-285750">
              <a:spcBef>
                <a:spcPts val="0"/>
              </a:spcBef>
              <a:buClrTx/>
              <a:buSzTx/>
              <a:buFont typeface="Arial" panose="020B0604020202020204" pitchFamily="34" charset="0"/>
              <a:buChar char="•"/>
            </a:pPr>
            <a:r>
              <a:rPr lang="en-GB" sz="2000" dirty="0">
                <a:solidFill>
                  <a:prstClr val="black"/>
                </a:solidFill>
              </a:rPr>
              <a:t>Social isolation</a:t>
            </a:r>
          </a:p>
          <a:p>
            <a:pPr marL="285750" lvl="0" indent="-285750">
              <a:spcBef>
                <a:spcPts val="0"/>
              </a:spcBef>
              <a:buClrTx/>
              <a:buSzTx/>
              <a:buFont typeface="Arial" panose="020B0604020202020204" pitchFamily="34" charset="0"/>
              <a:buChar char="•"/>
            </a:pPr>
            <a:r>
              <a:rPr lang="en-GB" sz="2000" dirty="0">
                <a:solidFill>
                  <a:prstClr val="black"/>
                </a:solidFill>
              </a:rPr>
              <a:t>Lack of empowerment and voice</a:t>
            </a:r>
          </a:p>
          <a:p>
            <a:pPr marL="285750" lvl="0" indent="-285750">
              <a:spcBef>
                <a:spcPts val="0"/>
              </a:spcBef>
              <a:buClrTx/>
              <a:buSzTx/>
              <a:buFont typeface="Arial" panose="020B0604020202020204" pitchFamily="34" charset="0"/>
              <a:buChar char="•"/>
            </a:pPr>
            <a:r>
              <a:rPr lang="en-GB" sz="2000" dirty="0">
                <a:solidFill>
                  <a:prstClr val="black"/>
                </a:solidFill>
              </a:rPr>
              <a:t>A lack of access to information and education on sex and relationships </a:t>
            </a:r>
          </a:p>
          <a:p>
            <a:pPr marL="285750" lvl="0" indent="-285750">
              <a:spcBef>
                <a:spcPts val="0"/>
              </a:spcBef>
              <a:buClrTx/>
              <a:buSzTx/>
              <a:buFont typeface="Arial" panose="020B0604020202020204" pitchFamily="34" charset="0"/>
              <a:buChar char="•"/>
            </a:pPr>
            <a:r>
              <a:rPr lang="en-GB" sz="2000" dirty="0">
                <a:solidFill>
                  <a:prstClr val="black"/>
                </a:solidFill>
              </a:rPr>
              <a:t>False perception around sexuality and disability</a:t>
            </a:r>
          </a:p>
          <a:p>
            <a:pPr marL="285750" lvl="0" indent="-285750">
              <a:spcBef>
                <a:spcPts val="0"/>
              </a:spcBef>
              <a:buClrTx/>
              <a:buSzTx/>
              <a:buFont typeface="Arial" panose="020B0604020202020204" pitchFamily="34" charset="0"/>
              <a:buChar char="•"/>
            </a:pPr>
            <a:r>
              <a:rPr lang="en-GB" sz="2000" dirty="0">
                <a:solidFill>
                  <a:prstClr val="black"/>
                </a:solidFill>
              </a:rPr>
              <a:t>Lack of knowledge and awareness of the sexual exploitation of children with learning disabilities amongst professionals and general public. </a:t>
            </a:r>
          </a:p>
          <a:p>
            <a:pPr marL="285750" lvl="0" indent="-285750">
              <a:spcBef>
                <a:spcPts val="0"/>
              </a:spcBef>
              <a:buClrTx/>
              <a:buSzTx/>
              <a:buFont typeface="Arial" panose="020B0604020202020204" pitchFamily="34" charset="0"/>
              <a:buChar char="•"/>
            </a:pPr>
            <a:r>
              <a:rPr lang="en-GB" sz="2000" dirty="0">
                <a:solidFill>
                  <a:prstClr val="black"/>
                </a:solidFill>
              </a:rPr>
              <a:t>General absence of CSE and learning disability training for professionals. </a:t>
            </a:r>
          </a:p>
          <a:p>
            <a:pPr marL="285750" lvl="0" indent="-285750">
              <a:spcBef>
                <a:spcPts val="0"/>
              </a:spcBef>
              <a:buClrTx/>
              <a:buSzTx/>
              <a:buFont typeface="Arial" panose="020B0604020202020204" pitchFamily="34" charset="0"/>
              <a:buChar char="•"/>
            </a:pPr>
            <a:r>
              <a:rPr lang="en-GB" sz="2000" dirty="0">
                <a:solidFill>
                  <a:prstClr val="black"/>
                </a:solidFill>
              </a:rPr>
              <a:t>Invisibility of children with learning disabilities within services</a:t>
            </a:r>
            <a:endParaRPr lang="en-GB" sz="2800" dirty="0"/>
          </a:p>
        </p:txBody>
      </p:sp>
      <p:sp>
        <p:nvSpPr>
          <p:cNvPr id="3" name="Title 2"/>
          <p:cNvSpPr>
            <a:spLocks noGrp="1"/>
          </p:cNvSpPr>
          <p:nvPr>
            <p:ph type="title"/>
          </p:nvPr>
        </p:nvSpPr>
        <p:spPr/>
        <p:txBody>
          <a:bodyPr>
            <a:normAutofit fontScale="90000"/>
          </a:bodyPr>
          <a:lstStyle/>
          <a:p>
            <a:pPr marL="109728" indent="0"/>
            <a:r>
              <a:rPr lang="en-GB" sz="3100" dirty="0" smtClean="0"/>
              <a:t>Q. Why </a:t>
            </a:r>
            <a:r>
              <a:rPr lang="en-GB" sz="3100" dirty="0"/>
              <a:t>are children and young people with </a:t>
            </a:r>
            <a:br>
              <a:rPr lang="en-GB" sz="3100" dirty="0"/>
            </a:br>
            <a:r>
              <a:rPr lang="en-GB" sz="3100" dirty="0"/>
              <a:t>learning disabilities more vulnerable to CSE?</a:t>
            </a:r>
            <a:r>
              <a:rPr lang="en-GB" sz="1400" dirty="0"/>
              <a:t/>
            </a:r>
            <a:br>
              <a:rPr lang="en-GB" sz="1400" dirty="0"/>
            </a:br>
            <a:endParaRPr lang="en-GB" sz="1400" dirty="0"/>
          </a:p>
        </p:txBody>
      </p:sp>
    </p:spTree>
    <p:extLst>
      <p:ext uri="{BB962C8B-B14F-4D97-AF65-F5344CB8AC3E}">
        <p14:creationId xmlns:p14="http://schemas.microsoft.com/office/powerpoint/2010/main" val="3152845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Case Studies </a:t>
            </a:r>
            <a:endParaRPr lang="en-GB" dirty="0"/>
          </a:p>
        </p:txBody>
      </p:sp>
      <p:pic>
        <p:nvPicPr>
          <p:cNvPr id="6146" name="Picture 2" descr="C:\Users\samina.tariq\AppData\Local\Microsoft\Windows\Temporary Internet Files\Content.IE5\P6HUF1FF\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5825"/>
            <a:ext cx="12700" cy="635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amina.tariq\AppData\Local\Microsoft\Windows\Temporary Internet Files\Content.IE5\H78KTD8O\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5825"/>
            <a:ext cx="12700" cy="63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samina.tariq\AppData\Local\Microsoft\Windows\Temporary Internet Files\Content.IE5\83X5ZHIU\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41227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samina.tariq\AppData\Local\Microsoft\Windows\Temporary Internet Files\Content.IE5\H78KTD8O\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13" y="4029075"/>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samina.tariq\AppData\Local\Microsoft\Windows\Temporary Internet Files\Content.IE5\83X5ZHIU\blockpage[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3505200"/>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samina.tariq\AppData\Local\Microsoft\Windows\Temporary Internet Files\Content.IE5\H78KTD8O\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5825"/>
            <a:ext cx="12700" cy="63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samina.tariq\AppData\Local\Microsoft\Windows\Temporary Internet Files\Content.IE5\H78KTD8O\blockpage[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5825"/>
            <a:ext cx="12700" cy="635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samina.tariq\AppData\Local\Microsoft\Windows\Temporary Internet Files\Content.IE5\83X5ZHIU\blockpage[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5825"/>
            <a:ext cx="12700" cy="635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C:\Users\samina.tariq\AppData\Local\Microsoft\Windows\Temporary Internet Files\Content.IE5\53C2ZSHE\blockp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5650" y="3425825"/>
            <a:ext cx="12700" cy="6350"/>
          </a:xfrm>
          <a:prstGeom prst="rect">
            <a:avLst/>
          </a:prstGeom>
          <a:noFill/>
          <a:extLst>
            <a:ext uri="{909E8E84-426E-40DD-AFC4-6F175D3DCCD1}">
              <a14:hiddenFill xmlns:a14="http://schemas.microsoft.com/office/drawing/2010/main">
                <a:solidFill>
                  <a:srgbClr val="FFFFFF"/>
                </a:solidFill>
              </a14:hiddenFill>
            </a:ext>
          </a:extLst>
        </p:spPr>
      </p:pic>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650" y="3035300"/>
            <a:ext cx="12700"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050" y="3187700"/>
            <a:ext cx="12700" cy="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Comfort Break </a:t>
            </a:r>
            <a:endParaRPr lang="en-GB" dirty="0"/>
          </a:p>
        </p:txBody>
      </p:sp>
      <p:pic>
        <p:nvPicPr>
          <p:cNvPr id="5122" name="Picture 2" descr="C:\Users\samina.tariq\AppData\Local\Microsoft\Windows\Temporary Internet Files\Content.IE5\53C2ZSHE\Teacup_clipart.svg[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5271980" cy="409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849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GB" dirty="0" smtClean="0"/>
              <a:t>Specialist School Nurses Team</a:t>
            </a:r>
          </a:p>
          <a:p>
            <a:endParaRPr lang="en-GB" dirty="0" smtClean="0"/>
          </a:p>
          <a:p>
            <a:r>
              <a:rPr lang="en-GB" dirty="0" smtClean="0"/>
              <a:t>RSE </a:t>
            </a:r>
            <a:r>
              <a:rPr lang="en-GB" dirty="0"/>
              <a:t>Co-ordinator High Park </a:t>
            </a:r>
            <a:r>
              <a:rPr lang="en-GB" dirty="0" smtClean="0"/>
              <a:t>School</a:t>
            </a:r>
          </a:p>
          <a:p>
            <a:endParaRPr lang="en-GB" dirty="0"/>
          </a:p>
          <a:p>
            <a:r>
              <a:rPr lang="en-GB" dirty="0" smtClean="0"/>
              <a:t>Sexual </a:t>
            </a:r>
            <a:r>
              <a:rPr lang="en-GB" dirty="0"/>
              <a:t>Health </a:t>
            </a:r>
            <a:r>
              <a:rPr lang="en-GB" dirty="0" smtClean="0"/>
              <a:t>Team</a:t>
            </a:r>
            <a:endParaRPr lang="en-GB" dirty="0" smtClean="0"/>
          </a:p>
          <a:p>
            <a:pPr marL="109728" indent="0">
              <a:buNone/>
            </a:pPr>
            <a:r>
              <a:rPr lang="en-GB" dirty="0" smtClean="0"/>
              <a:t> </a:t>
            </a:r>
            <a:endParaRPr lang="en-GB" dirty="0"/>
          </a:p>
          <a:p>
            <a:r>
              <a:rPr lang="en-GB" dirty="0" smtClean="0"/>
              <a:t>Bradford </a:t>
            </a:r>
            <a:r>
              <a:rPr lang="en-GB" dirty="0"/>
              <a:t>&amp; Keighley Youth Services </a:t>
            </a:r>
            <a:endParaRPr lang="en-GB" dirty="0" smtClean="0"/>
          </a:p>
          <a:p>
            <a:pPr marL="109728" indent="0">
              <a:buNone/>
            </a:pPr>
            <a:endParaRPr lang="en-GB" dirty="0"/>
          </a:p>
          <a:p>
            <a:r>
              <a:rPr lang="en-GB" dirty="0" smtClean="0"/>
              <a:t>Specialist </a:t>
            </a:r>
            <a:r>
              <a:rPr lang="en-GB" dirty="0"/>
              <a:t>Inclusion </a:t>
            </a:r>
            <a:r>
              <a:rPr lang="en-GB" dirty="0" smtClean="0"/>
              <a:t>Service</a:t>
            </a:r>
          </a:p>
          <a:p>
            <a:pPr marL="109728" indent="0">
              <a:buNone/>
            </a:pPr>
            <a:endParaRPr lang="en-GB" dirty="0"/>
          </a:p>
          <a:p>
            <a:r>
              <a:rPr lang="en-GB" dirty="0" smtClean="0"/>
              <a:t>Turnaround </a:t>
            </a:r>
            <a:endParaRPr lang="en-GB" dirty="0"/>
          </a:p>
          <a:p>
            <a:endParaRPr lang="en-GB" dirty="0"/>
          </a:p>
        </p:txBody>
      </p:sp>
      <p:sp>
        <p:nvSpPr>
          <p:cNvPr id="3" name="Title 2"/>
          <p:cNvSpPr>
            <a:spLocks noGrp="1"/>
          </p:cNvSpPr>
          <p:nvPr>
            <p:ph type="title"/>
          </p:nvPr>
        </p:nvSpPr>
        <p:spPr/>
        <p:txBody>
          <a:bodyPr/>
          <a:lstStyle/>
          <a:p>
            <a:pPr algn="ctr"/>
            <a:r>
              <a:rPr lang="en-GB" dirty="0" smtClean="0"/>
              <a:t>Showcasing Good </a:t>
            </a:r>
            <a:r>
              <a:rPr lang="en-GB" dirty="0"/>
              <a:t>P</a:t>
            </a:r>
            <a:r>
              <a:rPr lang="en-GB" dirty="0" smtClean="0"/>
              <a:t>ractice </a:t>
            </a:r>
            <a:endParaRPr lang="en-GB" dirty="0"/>
          </a:p>
        </p:txBody>
      </p:sp>
    </p:spTree>
    <p:extLst>
      <p:ext uri="{BB962C8B-B14F-4D97-AF65-F5344CB8AC3E}">
        <p14:creationId xmlns:p14="http://schemas.microsoft.com/office/powerpoint/2010/main" val="4215126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25000" lnSpcReduction="20000"/>
          </a:bodyPr>
          <a:lstStyle/>
          <a:p>
            <a:r>
              <a:rPr lang="en-GB" sz="7200" dirty="0"/>
              <a:t>Setting the scene: </a:t>
            </a:r>
            <a:r>
              <a:rPr lang="en-GB" sz="7200" dirty="0" smtClean="0"/>
              <a:t>Definitions of key concepts Introduction to CSE &amp; LD</a:t>
            </a:r>
            <a:r>
              <a:rPr lang="en-GB" sz="7200" dirty="0"/>
              <a:t> </a:t>
            </a:r>
            <a:r>
              <a:rPr lang="en-GB" sz="7200" dirty="0" smtClean="0"/>
              <a:t>(includes Bradford CSE Hub)</a:t>
            </a:r>
          </a:p>
          <a:p>
            <a:pPr marL="109728" indent="0">
              <a:buNone/>
            </a:pPr>
            <a:endParaRPr lang="en-GB" sz="7200" dirty="0"/>
          </a:p>
          <a:p>
            <a:r>
              <a:rPr lang="en-GB" sz="7200" dirty="0" smtClean="0"/>
              <a:t>Table </a:t>
            </a:r>
            <a:r>
              <a:rPr lang="en-GB" sz="7200" dirty="0"/>
              <a:t>top activity: Why are children and young </a:t>
            </a:r>
            <a:r>
              <a:rPr lang="en-GB" sz="7200" dirty="0" smtClean="0"/>
              <a:t>people </a:t>
            </a:r>
            <a:r>
              <a:rPr lang="en-GB" sz="7200" dirty="0"/>
              <a:t>with learning disabilities more vulnerable to CSE?</a:t>
            </a:r>
          </a:p>
          <a:p>
            <a:endParaRPr lang="en-GB" sz="7200" dirty="0"/>
          </a:p>
          <a:p>
            <a:r>
              <a:rPr lang="en-GB" sz="7200" dirty="0" smtClean="0"/>
              <a:t>Table </a:t>
            </a:r>
            <a:r>
              <a:rPr lang="en-GB" sz="7200" dirty="0"/>
              <a:t>top </a:t>
            </a:r>
            <a:r>
              <a:rPr lang="en-GB" sz="7200" dirty="0" smtClean="0"/>
              <a:t>activity: Case </a:t>
            </a:r>
            <a:r>
              <a:rPr lang="en-GB" sz="7200" dirty="0"/>
              <a:t>studies </a:t>
            </a:r>
          </a:p>
          <a:p>
            <a:endParaRPr lang="en-GB" sz="7200" dirty="0"/>
          </a:p>
          <a:p>
            <a:r>
              <a:rPr lang="en-GB" sz="7200" dirty="0" smtClean="0"/>
              <a:t>10 </a:t>
            </a:r>
            <a:r>
              <a:rPr lang="en-GB" sz="7200" dirty="0"/>
              <a:t>minute comfort break </a:t>
            </a:r>
          </a:p>
          <a:p>
            <a:endParaRPr lang="en-GB" sz="7200" dirty="0"/>
          </a:p>
          <a:p>
            <a:r>
              <a:rPr lang="en-GB" sz="7200" dirty="0" smtClean="0"/>
              <a:t>Showcasing </a:t>
            </a:r>
            <a:r>
              <a:rPr lang="en-GB" sz="7200" dirty="0"/>
              <a:t>good </a:t>
            </a:r>
            <a:r>
              <a:rPr lang="en-GB" sz="7200" dirty="0" smtClean="0"/>
              <a:t>practice</a:t>
            </a:r>
          </a:p>
          <a:p>
            <a:endParaRPr lang="en-GB" sz="7200" dirty="0" smtClean="0"/>
          </a:p>
          <a:p>
            <a:r>
              <a:rPr lang="en-GB" sz="7200" dirty="0" smtClean="0"/>
              <a:t>Table top activity: Helping Hands </a:t>
            </a:r>
          </a:p>
          <a:p>
            <a:pPr marL="109728" indent="0">
              <a:buNone/>
            </a:pPr>
            <a:r>
              <a:rPr lang="en-GB" sz="7200" dirty="0"/>
              <a:t> </a:t>
            </a:r>
          </a:p>
          <a:p>
            <a:r>
              <a:rPr lang="en-GB" sz="7200" dirty="0" smtClean="0"/>
              <a:t>Feedback </a:t>
            </a:r>
            <a:r>
              <a:rPr lang="en-GB" sz="7200" dirty="0"/>
              <a:t>forms </a:t>
            </a:r>
          </a:p>
          <a:p>
            <a:endParaRPr lang="en-GB" sz="7200" dirty="0"/>
          </a:p>
          <a:p>
            <a:r>
              <a:rPr lang="en-GB" sz="7200" dirty="0" smtClean="0"/>
              <a:t>Stalls </a:t>
            </a:r>
            <a:r>
              <a:rPr lang="en-GB" sz="7200" dirty="0"/>
              <a:t>and networking </a:t>
            </a:r>
          </a:p>
          <a:p>
            <a:pPr marL="109728" indent="0">
              <a:buNone/>
            </a:pPr>
            <a:r>
              <a:rPr lang="en-GB" sz="7200" dirty="0"/>
              <a:t> </a:t>
            </a:r>
          </a:p>
          <a:p>
            <a:endParaRPr lang="en-GB" dirty="0"/>
          </a:p>
        </p:txBody>
      </p:sp>
      <p:sp>
        <p:nvSpPr>
          <p:cNvPr id="3" name="Title 2"/>
          <p:cNvSpPr>
            <a:spLocks noGrp="1"/>
          </p:cNvSpPr>
          <p:nvPr>
            <p:ph type="title"/>
          </p:nvPr>
        </p:nvSpPr>
        <p:spPr/>
        <p:txBody>
          <a:bodyPr/>
          <a:lstStyle/>
          <a:p>
            <a:pPr algn="ctr"/>
            <a:r>
              <a:rPr lang="en-GB" dirty="0" smtClean="0"/>
              <a:t>Workshop Format </a:t>
            </a:r>
            <a:endParaRPr lang="en-GB" dirty="0"/>
          </a:p>
        </p:txBody>
      </p:sp>
    </p:spTree>
    <p:extLst>
      <p:ext uri="{BB962C8B-B14F-4D97-AF65-F5344CB8AC3E}">
        <p14:creationId xmlns:p14="http://schemas.microsoft.com/office/powerpoint/2010/main" val="2777009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658" y="476672"/>
            <a:ext cx="6164442" cy="1923628"/>
          </a:xfrm>
        </p:spPr>
        <p:txBody>
          <a:bodyPr>
            <a:normAutofit fontScale="90000"/>
          </a:bodyPr>
          <a:lstStyle/>
          <a:p>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Preventing Child Sexual Exploitation – Sharing Good Practice</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u="sng" dirty="0" smtClean="0">
                <a:latin typeface="Comic Sans MS" panose="030F0702030302020204" pitchFamily="66" charset="0"/>
              </a:rPr>
              <a:t>RSE </a:t>
            </a:r>
            <a:r>
              <a:rPr lang="en-GB" u="sng" dirty="0">
                <a:latin typeface="Comic Sans MS" panose="030F0702030302020204" pitchFamily="66" charset="0"/>
              </a:rPr>
              <a:t>Additional Needs Training</a:t>
            </a:r>
            <a:br>
              <a:rPr lang="en-GB" u="sng" dirty="0">
                <a:latin typeface="Comic Sans MS" panose="030F0702030302020204" pitchFamily="66" charset="0"/>
              </a:rPr>
            </a:br>
            <a:endParaRPr lang="en-GB" u="sng" dirty="0">
              <a:latin typeface="Comic Sans MS" panose="030F0702030302020204" pitchFamily="66" charset="0"/>
            </a:endParaRPr>
          </a:p>
        </p:txBody>
      </p:sp>
      <p:sp>
        <p:nvSpPr>
          <p:cNvPr id="3" name="Content Placeholder 2"/>
          <p:cNvSpPr>
            <a:spLocks noGrp="1"/>
          </p:cNvSpPr>
          <p:nvPr>
            <p:ph idx="1"/>
          </p:nvPr>
        </p:nvSpPr>
        <p:spPr>
          <a:xfrm>
            <a:off x="755576" y="3933056"/>
            <a:ext cx="7051095" cy="2016224"/>
          </a:xfrm>
        </p:spPr>
        <p:txBody>
          <a:bodyPr>
            <a:normAutofit fontScale="92500"/>
          </a:bodyPr>
          <a:lstStyle/>
          <a:p>
            <a:pPr marL="0" indent="0">
              <a:buNone/>
            </a:pPr>
            <a:r>
              <a:rPr lang="en-GB" dirty="0" smtClean="0">
                <a:latin typeface="Comic Sans MS" panose="030F0702030302020204" pitchFamily="66" charset="0"/>
              </a:rPr>
              <a:t>Tina </a:t>
            </a:r>
            <a:r>
              <a:rPr lang="en-GB" dirty="0">
                <a:latin typeface="Comic Sans MS" panose="030F0702030302020204" pitchFamily="66" charset="0"/>
              </a:rPr>
              <a:t>Wildy – </a:t>
            </a:r>
            <a:r>
              <a:rPr lang="en-GB" dirty="0" smtClean="0">
                <a:latin typeface="Comic Sans MS" panose="030F0702030302020204" pitchFamily="66" charset="0"/>
              </a:rPr>
              <a:t>Nurse Specialist Special Needs</a:t>
            </a:r>
            <a:endParaRPr lang="en-GB" dirty="0">
              <a:latin typeface="Comic Sans MS" panose="030F0702030302020204" pitchFamily="66" charset="0"/>
            </a:endParaRPr>
          </a:p>
          <a:p>
            <a:pPr marL="0" indent="0">
              <a:buNone/>
            </a:pPr>
            <a:r>
              <a:rPr lang="en-GB" dirty="0">
                <a:latin typeface="Comic Sans MS" panose="030F0702030302020204" pitchFamily="66" charset="0"/>
              </a:rPr>
              <a:t>Wendy Yates – RSE Co-ordinator High Park </a:t>
            </a:r>
            <a:r>
              <a:rPr lang="en-GB" dirty="0" smtClean="0">
                <a:latin typeface="Comic Sans MS" panose="030F0702030302020204" pitchFamily="66" charset="0"/>
              </a:rPr>
              <a:t>School</a:t>
            </a:r>
          </a:p>
          <a:p>
            <a:pPr marL="0" indent="0">
              <a:buNone/>
            </a:pPr>
            <a:r>
              <a:rPr lang="en-GB" dirty="0" smtClean="0">
                <a:latin typeface="Comic Sans MS" panose="030F0702030302020204" pitchFamily="66" charset="0"/>
              </a:rPr>
              <a:t>Nicola Hawkins - Sexual Health Team</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678757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The Journey So Far</a:t>
            </a:r>
            <a:endParaRPr lang="en-GB" dirty="0">
              <a:latin typeface="Comic Sans MS" panose="030F0702030302020204" pitchFamily="66" charset="0"/>
            </a:endParaRPr>
          </a:p>
        </p:txBody>
      </p:sp>
      <p:sp>
        <p:nvSpPr>
          <p:cNvPr id="3" name="Content Placeholder 2"/>
          <p:cNvSpPr>
            <a:spLocks noGrp="1"/>
          </p:cNvSpPr>
          <p:nvPr>
            <p:ph idx="1"/>
          </p:nvPr>
        </p:nvSpPr>
        <p:spPr>
          <a:xfrm>
            <a:off x="609600" y="1124746"/>
            <a:ext cx="8220075" cy="4525963"/>
          </a:xfrm>
        </p:spPr>
        <p:txBody>
          <a:bodyPr>
            <a:normAutofit lnSpcReduction="10000"/>
          </a:bodyPr>
          <a:lstStyle/>
          <a:p>
            <a:r>
              <a:rPr lang="en-GB" dirty="0" smtClean="0">
                <a:latin typeface="Comic Sans MS" panose="030F0702030302020204" pitchFamily="66" charset="0"/>
              </a:rPr>
              <a:t>Setting up the steering group – Education and Health collaboration 2010</a:t>
            </a:r>
          </a:p>
          <a:p>
            <a:r>
              <a:rPr lang="en-GB" dirty="0" smtClean="0">
                <a:latin typeface="Comic Sans MS" panose="030F0702030302020204" pitchFamily="66" charset="0"/>
              </a:rPr>
              <a:t>Sharing information with </a:t>
            </a:r>
            <a:r>
              <a:rPr lang="en-GB" dirty="0" err="1" smtClean="0">
                <a:latin typeface="Comic Sans MS" panose="030F0702030302020204" pitchFamily="66" charset="0"/>
              </a:rPr>
              <a:t>Barnados</a:t>
            </a:r>
            <a:endParaRPr lang="en-GB" dirty="0" smtClean="0">
              <a:latin typeface="Comic Sans MS" panose="030F0702030302020204" pitchFamily="66" charset="0"/>
            </a:endParaRPr>
          </a:p>
          <a:p>
            <a:r>
              <a:rPr lang="en-GB" dirty="0" smtClean="0">
                <a:latin typeface="Comic Sans MS" panose="030F0702030302020204" pitchFamily="66" charset="0"/>
              </a:rPr>
              <a:t>Develop the training package – UR Choice Plus: Change videos, Life model photos, </a:t>
            </a:r>
            <a:r>
              <a:rPr lang="en-GB" dirty="0" err="1" smtClean="0">
                <a:latin typeface="Comic Sans MS" panose="030F0702030302020204" pitchFamily="66" charset="0"/>
              </a:rPr>
              <a:t>Boardmaker</a:t>
            </a:r>
            <a:r>
              <a:rPr lang="en-GB" dirty="0" smtClean="0">
                <a:latin typeface="Comic Sans MS" panose="030F0702030302020204" pitchFamily="66" charset="0"/>
              </a:rPr>
              <a:t> access in Libraries, finding resources etc.</a:t>
            </a:r>
          </a:p>
          <a:p>
            <a:r>
              <a:rPr lang="en-GB" dirty="0" smtClean="0">
                <a:latin typeface="Comic Sans MS" panose="030F0702030302020204" pitchFamily="66" charset="0"/>
              </a:rPr>
              <a:t>Delivering Training days to school, respite and parents.</a:t>
            </a:r>
          </a:p>
          <a:p>
            <a:r>
              <a:rPr lang="en-GB" dirty="0" smtClean="0">
                <a:latin typeface="Comic Sans MS" panose="030F0702030302020204" pitchFamily="66" charset="0"/>
              </a:rPr>
              <a:t>Programme developed and evolved to current day – RSE Additional Needs Training and Resources</a:t>
            </a:r>
          </a:p>
          <a:p>
            <a:endParaRPr lang="en-GB" dirty="0">
              <a:latin typeface="Comic Sans MS" panose="030F0702030302020204" pitchFamily="66" charset="0"/>
            </a:endParaRPr>
          </a:p>
        </p:txBody>
      </p:sp>
    </p:spTree>
    <p:extLst>
      <p:ext uri="{BB962C8B-B14F-4D97-AF65-F5344CB8AC3E}">
        <p14:creationId xmlns:p14="http://schemas.microsoft.com/office/powerpoint/2010/main" val="496348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5676" y="404666"/>
            <a:ext cx="5670630" cy="1354217"/>
          </a:xfrm>
          <a:prstGeom prst="rect">
            <a:avLst/>
          </a:prstGeom>
          <a:noFill/>
        </p:spPr>
        <p:txBody>
          <a:bodyPr wrap="square" rtlCol="0">
            <a:spAutoFit/>
          </a:bodyPr>
          <a:lstStyle/>
          <a:p>
            <a:r>
              <a:rPr lang="en-GB" altLang="en-US" sz="3200" dirty="0">
                <a:solidFill>
                  <a:prstClr val="black"/>
                </a:solidFill>
                <a:latin typeface="Comic Sans MS" panose="030F0702030302020204" pitchFamily="66" charset="0"/>
              </a:rPr>
              <a:t>Key areas of learning for pupils with Additional Needs</a:t>
            </a:r>
            <a:r>
              <a:rPr lang="en-GB" altLang="en-US" dirty="0">
                <a:solidFill>
                  <a:prstClr val="black"/>
                </a:solidFill>
              </a:rPr>
              <a:t/>
            </a:r>
            <a:br>
              <a:rPr lang="en-GB" altLang="en-US" dirty="0">
                <a:solidFill>
                  <a:prstClr val="black"/>
                </a:solidFill>
              </a:rPr>
            </a:br>
            <a:endParaRPr lang="en-GB" dirty="0">
              <a:solidFill>
                <a:prstClr val="black"/>
              </a:solidFill>
            </a:endParaRPr>
          </a:p>
        </p:txBody>
      </p:sp>
      <p:sp>
        <p:nvSpPr>
          <p:cNvPr id="4" name="Rectangle 3"/>
          <p:cNvSpPr/>
          <p:nvPr/>
        </p:nvSpPr>
        <p:spPr>
          <a:xfrm>
            <a:off x="1493659" y="1556792"/>
            <a:ext cx="6318701" cy="4247317"/>
          </a:xfrm>
          <a:prstGeom prst="rect">
            <a:avLst/>
          </a:prstGeom>
        </p:spPr>
        <p:txBody>
          <a:bodyPr wrap="square">
            <a:spAutoFit/>
          </a:bodyPr>
          <a:lstStyle/>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Our bodies – This is me: self-awareness and gender</a:t>
            </a:r>
          </a:p>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Relationships – circles of Touch</a:t>
            </a:r>
          </a:p>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Friendships – circles of Touch, sharing, permission and consent personal/interpersonal boundaries (greetings, touch circles)</a:t>
            </a:r>
          </a:p>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Public and private (places, actions, language and body parts)</a:t>
            </a:r>
          </a:p>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Staying safe – assertiveness, self-advocacy, control over own body</a:t>
            </a:r>
          </a:p>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Feeling good and taking care of ourselves – self-care, health and hygiene, emotional wellbeing</a:t>
            </a:r>
          </a:p>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Puberty (growth, body changes, wet dreams, erections, menstruation)</a:t>
            </a:r>
          </a:p>
          <a:p>
            <a:pPr marL="342900" indent="-342900">
              <a:buFont typeface="Wingdings" panose="05000000000000000000" pitchFamily="2" charset="2"/>
              <a:buChar char="Ø"/>
            </a:pPr>
            <a:r>
              <a:rPr lang="en-GB" altLang="en-US" dirty="0">
                <a:solidFill>
                  <a:prstClr val="black"/>
                </a:solidFill>
                <a:latin typeface="Comic Sans MS" panose="030F0702030302020204" pitchFamily="66" charset="0"/>
              </a:rPr>
              <a:t>Appropriate touch/behaviour for Public and Private spaces and places</a:t>
            </a:r>
          </a:p>
        </p:txBody>
      </p:sp>
    </p:spTree>
    <p:extLst>
      <p:ext uri="{BB962C8B-B14F-4D97-AF65-F5344CB8AC3E}">
        <p14:creationId xmlns:p14="http://schemas.microsoft.com/office/powerpoint/2010/main" val="497756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5766" y="548680"/>
            <a:ext cx="5843266" cy="707886"/>
          </a:xfrm>
          <a:prstGeom prst="rect">
            <a:avLst/>
          </a:prstGeom>
        </p:spPr>
        <p:txBody>
          <a:bodyPr wrap="none">
            <a:spAutoFit/>
          </a:bodyPr>
          <a:lstStyle/>
          <a:p>
            <a:r>
              <a:rPr lang="en-GB" altLang="en-US" sz="4000" dirty="0">
                <a:solidFill>
                  <a:prstClr val="black"/>
                </a:solidFill>
                <a:latin typeface="Comic Sans MS" panose="030F0702030302020204" pitchFamily="66" charset="0"/>
              </a:rPr>
              <a:t>What are the barriers?</a:t>
            </a:r>
            <a:endParaRPr lang="en-GB" sz="4000" dirty="0">
              <a:solidFill>
                <a:prstClr val="black"/>
              </a:solidFill>
            </a:endParaRPr>
          </a:p>
        </p:txBody>
      </p:sp>
      <p:sp>
        <p:nvSpPr>
          <p:cNvPr id="5" name="Rectangle 4"/>
          <p:cNvSpPr/>
          <p:nvPr/>
        </p:nvSpPr>
        <p:spPr>
          <a:xfrm>
            <a:off x="1385646" y="1266946"/>
            <a:ext cx="6264696" cy="3908762"/>
          </a:xfrm>
          <a:prstGeom prst="rect">
            <a:avLst/>
          </a:prstGeom>
        </p:spPr>
        <p:txBody>
          <a:bodyPr wrap="square">
            <a:spAutoFit/>
          </a:bodyPr>
          <a:lstStyle/>
          <a:p>
            <a:pPr marL="457200" indent="-457200">
              <a:buFont typeface="Arial" panose="020B0604020202020204" pitchFamily="34" charset="0"/>
              <a:buChar char="•"/>
            </a:pPr>
            <a:r>
              <a:rPr lang="en-GB" sz="2400" dirty="0">
                <a:solidFill>
                  <a:prstClr val="black"/>
                </a:solidFill>
                <a:latin typeface="Comic Sans MS" panose="030F0702030302020204" pitchFamily="66" charset="0"/>
              </a:rPr>
              <a:t>The young person’s physical development does not match their level of understanding or their personal view of their development.</a:t>
            </a:r>
          </a:p>
          <a:p>
            <a:pPr marL="457200" indent="-457200">
              <a:buFont typeface="Arial" panose="020B0604020202020204" pitchFamily="34" charset="0"/>
              <a:buChar char="•"/>
            </a:pPr>
            <a:r>
              <a:rPr lang="en-GB" sz="2400" dirty="0">
                <a:solidFill>
                  <a:prstClr val="black"/>
                </a:solidFill>
                <a:latin typeface="Comic Sans MS" panose="030F0702030302020204" pitchFamily="66" charset="0"/>
              </a:rPr>
              <a:t>Getting support from parents and carers</a:t>
            </a:r>
          </a:p>
          <a:p>
            <a:pPr marL="457200" indent="-457200">
              <a:buFont typeface="Arial" panose="020B0604020202020204" pitchFamily="34" charset="0"/>
              <a:buChar char="•"/>
            </a:pPr>
            <a:r>
              <a:rPr lang="en-GB" sz="2400" dirty="0">
                <a:solidFill>
                  <a:prstClr val="black"/>
                </a:solidFill>
                <a:latin typeface="Comic Sans MS" panose="030F0702030302020204" pitchFamily="66" charset="0"/>
              </a:rPr>
              <a:t>Difficulties with understanding consent, social norms and relationships</a:t>
            </a:r>
          </a:p>
          <a:p>
            <a:pPr marL="457200" indent="-457200">
              <a:buFont typeface="Arial" panose="020B0604020202020204" pitchFamily="34" charset="0"/>
              <a:buChar char="•"/>
            </a:pPr>
            <a:r>
              <a:rPr lang="en-GB" sz="2400" dirty="0">
                <a:solidFill>
                  <a:prstClr val="black"/>
                </a:solidFill>
                <a:latin typeface="Comic Sans MS" panose="030F0702030302020204" pitchFamily="66" charset="0"/>
              </a:rPr>
              <a:t>Accessible resources that help to explain these abstract concepts</a:t>
            </a:r>
            <a:r>
              <a:rPr lang="en-GB" sz="3200" dirty="0">
                <a:solidFill>
                  <a:prstClr val="black"/>
                </a:solidFill>
                <a:latin typeface="Comic Sans MS" panose="030F0702030302020204" pitchFamily="66" charset="0"/>
              </a:rPr>
              <a:t>.</a:t>
            </a:r>
          </a:p>
        </p:txBody>
      </p:sp>
    </p:spTree>
    <p:extLst>
      <p:ext uri="{BB962C8B-B14F-4D97-AF65-F5344CB8AC3E}">
        <p14:creationId xmlns:p14="http://schemas.microsoft.com/office/powerpoint/2010/main" val="3591942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Public and Private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1700" y="2276874"/>
            <a:ext cx="2115305" cy="2805077"/>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8054" y="2295361"/>
            <a:ext cx="2122337" cy="2814402"/>
          </a:xfrm>
          <a:prstGeom prst="rect">
            <a:avLst/>
          </a:prstGeom>
        </p:spPr>
      </p:pic>
    </p:spTree>
    <p:extLst>
      <p:ext uri="{BB962C8B-B14F-4D97-AF65-F5344CB8AC3E}">
        <p14:creationId xmlns:p14="http://schemas.microsoft.com/office/powerpoint/2010/main" val="528211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latin typeface="Comic Sans MS" panose="030F0702030302020204" pitchFamily="66" charset="0"/>
              </a:rPr>
              <a:t>The Training Aims to:-</a:t>
            </a:r>
            <a:endParaRPr lang="en-GB" sz="3600" dirty="0">
              <a:latin typeface="Comic Sans MS" panose="030F0702030302020204" pitchFamily="66" charset="0"/>
            </a:endParaRPr>
          </a:p>
        </p:txBody>
      </p:sp>
      <p:sp>
        <p:nvSpPr>
          <p:cNvPr id="3" name="Content Placeholder 2"/>
          <p:cNvSpPr>
            <a:spLocks noGrp="1"/>
          </p:cNvSpPr>
          <p:nvPr>
            <p:ph idx="1"/>
          </p:nvPr>
        </p:nvSpPr>
        <p:spPr>
          <a:xfrm>
            <a:off x="457200" y="1231901"/>
            <a:ext cx="8229600" cy="4894264"/>
          </a:xfrm>
        </p:spPr>
        <p:txBody>
          <a:bodyPr>
            <a:normAutofit lnSpcReduction="10000"/>
          </a:bodyPr>
          <a:lstStyle/>
          <a:p>
            <a:r>
              <a:rPr lang="en-GB" dirty="0">
                <a:latin typeface="Comic Sans MS" panose="030F0702030302020204" pitchFamily="66" charset="0"/>
              </a:rPr>
              <a:t>provide an overview of the essential areas that students need to know and be </a:t>
            </a:r>
            <a:r>
              <a:rPr lang="en-GB" dirty="0" smtClean="0">
                <a:latin typeface="Comic Sans MS" panose="030F0702030302020204" pitchFamily="66" charset="0"/>
              </a:rPr>
              <a:t>taught to keep safe.</a:t>
            </a:r>
          </a:p>
          <a:p>
            <a:endParaRPr lang="en-GB" sz="900" dirty="0">
              <a:latin typeface="Comic Sans MS" panose="030F0702030302020204" pitchFamily="66" charset="0"/>
            </a:endParaRPr>
          </a:p>
          <a:p>
            <a:r>
              <a:rPr lang="en-GB" dirty="0">
                <a:latin typeface="Comic Sans MS" panose="030F0702030302020204" pitchFamily="66" charset="0"/>
              </a:rPr>
              <a:t>use the Resource CD from the RSE Additional Needs Program and other appropriate </a:t>
            </a:r>
            <a:r>
              <a:rPr lang="en-GB" dirty="0" smtClean="0">
                <a:latin typeface="Comic Sans MS" panose="030F0702030302020204" pitchFamily="66" charset="0"/>
              </a:rPr>
              <a:t>sources</a:t>
            </a:r>
          </a:p>
          <a:p>
            <a:endParaRPr lang="en-GB" sz="900" dirty="0">
              <a:latin typeface="Comic Sans MS" panose="030F0702030302020204" pitchFamily="66" charset="0"/>
            </a:endParaRPr>
          </a:p>
          <a:p>
            <a:r>
              <a:rPr lang="en-GB" dirty="0">
                <a:latin typeface="Comic Sans MS" panose="030F0702030302020204" pitchFamily="66" charset="0"/>
              </a:rPr>
              <a:t>Experience some of the resources and activities and assess their suitability for use with your students</a:t>
            </a:r>
            <a:r>
              <a:rPr lang="en-GB" dirty="0" smtClean="0">
                <a:latin typeface="Comic Sans MS" panose="030F0702030302020204" pitchFamily="66" charset="0"/>
              </a:rPr>
              <a:t>.</a:t>
            </a:r>
          </a:p>
          <a:p>
            <a:r>
              <a:rPr lang="en-GB" dirty="0" smtClean="0">
                <a:latin typeface="Comic Sans MS" panose="030F0702030302020204" pitchFamily="66" charset="0"/>
              </a:rPr>
              <a:t>Developing staff understanding and skills in managing inappropriate sexualised touch behaviours – reasons and strategies within a safeguarding framework.</a:t>
            </a:r>
          </a:p>
          <a:p>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3691324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Bradford Youth service</a:t>
            </a:r>
            <a:endParaRPr lang="en-GB" dirty="0"/>
          </a:p>
        </p:txBody>
      </p:sp>
      <p:sp>
        <p:nvSpPr>
          <p:cNvPr id="3" name="Subtitle 2"/>
          <p:cNvSpPr>
            <a:spLocks noGrp="1"/>
          </p:cNvSpPr>
          <p:nvPr>
            <p:ph type="subTitle" idx="1"/>
          </p:nvPr>
        </p:nvSpPr>
        <p:spPr/>
        <p:txBody>
          <a:bodyPr>
            <a:normAutofit/>
          </a:bodyPr>
          <a:lstStyle/>
          <a:p>
            <a:r>
              <a:rPr lang="en-GB" dirty="0" smtClean="0"/>
              <a:t>Working with young people with Learning difficulties on CSE issues</a:t>
            </a:r>
            <a:endParaRPr lang="en-GB" dirty="0"/>
          </a:p>
        </p:txBody>
      </p:sp>
    </p:spTree>
    <p:extLst>
      <p:ext uri="{BB962C8B-B14F-4D97-AF65-F5344CB8AC3E}">
        <p14:creationId xmlns:p14="http://schemas.microsoft.com/office/powerpoint/2010/main" val="15718155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Youth Clubs </a:t>
            </a:r>
          </a:p>
          <a:p>
            <a:r>
              <a:rPr lang="en-GB" dirty="0" smtClean="0"/>
              <a:t>Youth Cafes</a:t>
            </a:r>
          </a:p>
          <a:p>
            <a:r>
              <a:rPr lang="en-GB" dirty="0" smtClean="0"/>
              <a:t>Detached and Outreach </a:t>
            </a:r>
          </a:p>
          <a:p>
            <a:r>
              <a:rPr lang="en-GB" dirty="0" smtClean="0"/>
              <a:t>One to One work</a:t>
            </a:r>
          </a:p>
          <a:p>
            <a:r>
              <a:rPr lang="en-GB" dirty="0" smtClean="0"/>
              <a:t>Vulnerable/ child in need / Buddies caseloads</a:t>
            </a:r>
          </a:p>
          <a:p>
            <a:r>
              <a:rPr lang="en-GB" dirty="0" smtClean="0"/>
              <a:t>Schools work</a:t>
            </a:r>
          </a:p>
          <a:p>
            <a:r>
              <a:rPr lang="en-GB" dirty="0" smtClean="0"/>
              <a:t>Partnership projects</a:t>
            </a:r>
          </a:p>
          <a:p>
            <a:r>
              <a:rPr lang="en-GB" dirty="0" smtClean="0"/>
              <a:t>Communities of interest/specialist groups</a:t>
            </a:r>
            <a:endParaRPr lang="en-GB" dirty="0"/>
          </a:p>
        </p:txBody>
      </p:sp>
      <p:sp>
        <p:nvSpPr>
          <p:cNvPr id="2" name="Title 1"/>
          <p:cNvSpPr>
            <a:spLocks noGrp="1"/>
          </p:cNvSpPr>
          <p:nvPr>
            <p:ph type="title"/>
          </p:nvPr>
        </p:nvSpPr>
        <p:spPr/>
        <p:txBody>
          <a:bodyPr>
            <a:normAutofit fontScale="90000"/>
          </a:bodyPr>
          <a:lstStyle/>
          <a:p>
            <a:r>
              <a:rPr lang="en-GB" dirty="0" smtClean="0"/>
              <a:t>Where we work with learning disabled young people  includes…..</a:t>
            </a:r>
            <a:endParaRPr lang="en-GB" dirty="0"/>
          </a:p>
        </p:txBody>
      </p:sp>
    </p:spTree>
    <p:extLst>
      <p:ext uri="{BB962C8B-B14F-4D97-AF65-F5344CB8AC3E}">
        <p14:creationId xmlns:p14="http://schemas.microsoft.com/office/powerpoint/2010/main" val="4079829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Arts/Drama</a:t>
            </a:r>
          </a:p>
          <a:p>
            <a:r>
              <a:rPr lang="en-GB" dirty="0" smtClean="0"/>
              <a:t>Music</a:t>
            </a:r>
          </a:p>
          <a:p>
            <a:r>
              <a:rPr lang="en-GB" dirty="0" smtClean="0"/>
              <a:t>Sports/ outdoors</a:t>
            </a:r>
          </a:p>
          <a:p>
            <a:r>
              <a:rPr lang="en-GB" dirty="0" smtClean="0"/>
              <a:t>Group work</a:t>
            </a:r>
          </a:p>
          <a:p>
            <a:r>
              <a:rPr lang="en-GB" dirty="0" smtClean="0"/>
              <a:t>Games/ puppets</a:t>
            </a:r>
          </a:p>
          <a:p>
            <a:r>
              <a:rPr lang="en-GB" dirty="0" smtClean="0"/>
              <a:t>Workshops</a:t>
            </a:r>
          </a:p>
          <a:p>
            <a:r>
              <a:rPr lang="en-GB" dirty="0" smtClean="0"/>
              <a:t>Social Media</a:t>
            </a:r>
          </a:p>
          <a:p>
            <a:r>
              <a:rPr lang="en-GB" dirty="0" smtClean="0"/>
              <a:t>Events</a:t>
            </a:r>
          </a:p>
          <a:p>
            <a:r>
              <a:rPr lang="en-GB" dirty="0" smtClean="0"/>
              <a:t>One to one conversation</a:t>
            </a:r>
          </a:p>
          <a:p>
            <a:endParaRPr lang="en-GB" dirty="0" smtClean="0"/>
          </a:p>
          <a:p>
            <a:endParaRPr lang="en-GB" dirty="0" smtClean="0"/>
          </a:p>
          <a:p>
            <a:endParaRPr lang="en-GB" dirty="0"/>
          </a:p>
        </p:txBody>
      </p:sp>
      <p:sp>
        <p:nvSpPr>
          <p:cNvPr id="2" name="Title 1"/>
          <p:cNvSpPr>
            <a:spLocks noGrp="1"/>
          </p:cNvSpPr>
          <p:nvPr>
            <p:ph type="title"/>
          </p:nvPr>
        </p:nvSpPr>
        <p:spPr/>
        <p:txBody>
          <a:bodyPr>
            <a:normAutofit fontScale="90000"/>
          </a:bodyPr>
          <a:lstStyle/>
          <a:p>
            <a:r>
              <a:rPr lang="en-GB" dirty="0" smtClean="0"/>
              <a:t>Some of the ways we </a:t>
            </a:r>
            <a:r>
              <a:rPr lang="en-GB" dirty="0"/>
              <a:t>e</a:t>
            </a:r>
            <a:r>
              <a:rPr lang="en-GB" dirty="0" smtClean="0"/>
              <a:t>ngage learning disabled young people on issue based work  include….</a:t>
            </a:r>
            <a:endParaRPr lang="en-GB" dirty="0"/>
          </a:p>
        </p:txBody>
      </p:sp>
    </p:spTree>
    <p:extLst>
      <p:ext uri="{BB962C8B-B14F-4D97-AF65-F5344CB8AC3E}">
        <p14:creationId xmlns:p14="http://schemas.microsoft.com/office/powerpoint/2010/main" val="26427082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smtClean="0"/>
              <a:t>We have </a:t>
            </a:r>
            <a:r>
              <a:rPr lang="en-GB" dirty="0"/>
              <a:t>p</a:t>
            </a:r>
            <a:r>
              <a:rPr lang="en-GB" dirty="0" smtClean="0"/>
              <a:t>rojects in each constituency and so far have covered issues such as…</a:t>
            </a:r>
          </a:p>
          <a:p>
            <a:r>
              <a:rPr lang="en-GB" dirty="0" smtClean="0"/>
              <a:t>Personal space</a:t>
            </a:r>
          </a:p>
          <a:p>
            <a:r>
              <a:rPr lang="en-GB" dirty="0" smtClean="0"/>
              <a:t>Touch and appropriateness</a:t>
            </a:r>
          </a:p>
          <a:p>
            <a:r>
              <a:rPr lang="en-GB" dirty="0" smtClean="0"/>
              <a:t>Healthy relationships</a:t>
            </a:r>
          </a:p>
          <a:p>
            <a:r>
              <a:rPr lang="en-GB" dirty="0" smtClean="0"/>
              <a:t>Internet safety</a:t>
            </a:r>
          </a:p>
          <a:p>
            <a:r>
              <a:rPr lang="en-GB" dirty="0" smtClean="0"/>
              <a:t>Friendships &amp; safe people</a:t>
            </a:r>
          </a:p>
          <a:p>
            <a:r>
              <a:rPr lang="en-GB" dirty="0" smtClean="0"/>
              <a:t>Sexuality</a:t>
            </a:r>
            <a:endParaRPr lang="en-GB" dirty="0"/>
          </a:p>
        </p:txBody>
      </p:sp>
      <p:sp>
        <p:nvSpPr>
          <p:cNvPr id="2" name="Title 1"/>
          <p:cNvSpPr>
            <a:spLocks noGrp="1"/>
          </p:cNvSpPr>
          <p:nvPr>
            <p:ph type="title"/>
          </p:nvPr>
        </p:nvSpPr>
        <p:spPr/>
        <p:txBody>
          <a:bodyPr>
            <a:normAutofit fontScale="90000"/>
          </a:bodyPr>
          <a:lstStyle/>
          <a:p>
            <a:r>
              <a:rPr lang="en-GB" dirty="0" smtClean="0"/>
              <a:t>Our specific projects for learning disabled young people </a:t>
            </a:r>
            <a:endParaRPr lang="en-GB" dirty="0"/>
          </a:p>
        </p:txBody>
      </p:sp>
    </p:spTree>
    <p:extLst>
      <p:ext uri="{BB962C8B-B14F-4D97-AF65-F5344CB8AC3E}">
        <p14:creationId xmlns:p14="http://schemas.microsoft.com/office/powerpoint/2010/main" val="3905476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dirty="0"/>
          </a:p>
        </p:txBody>
      </p:sp>
      <p:sp>
        <p:nvSpPr>
          <p:cNvPr id="3" name="Title 2"/>
          <p:cNvSpPr>
            <a:spLocks noGrp="1"/>
          </p:cNvSpPr>
          <p:nvPr>
            <p:ph type="title"/>
          </p:nvPr>
        </p:nvSpPr>
        <p:spPr/>
        <p:txBody>
          <a:bodyPr/>
          <a:lstStyle/>
          <a:p>
            <a:pPr algn="ctr"/>
            <a:r>
              <a:rPr lang="en-GB" dirty="0" smtClean="0"/>
              <a:t>Setting the Scene </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493458"/>
            <a:ext cx="3096344" cy="442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22226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2000" dirty="0" smtClean="0"/>
              <a:t>The recourses we have used so far have been collated from</a:t>
            </a:r>
          </a:p>
          <a:p>
            <a:endParaRPr lang="en-GB" sz="2000" dirty="0" smtClean="0"/>
          </a:p>
          <a:p>
            <a:r>
              <a:rPr lang="en-GB" sz="2000" dirty="0" err="1" smtClean="0"/>
              <a:t>Barnardo’s</a:t>
            </a:r>
            <a:r>
              <a:rPr lang="en-GB" sz="2000" dirty="0" smtClean="0"/>
              <a:t> / Turnaround</a:t>
            </a:r>
          </a:p>
          <a:p>
            <a:r>
              <a:rPr lang="en-GB" sz="2000" dirty="0" smtClean="0"/>
              <a:t>NHS Trust</a:t>
            </a:r>
          </a:p>
          <a:p>
            <a:r>
              <a:rPr lang="en-GB" sz="2000" dirty="0" smtClean="0"/>
              <a:t>Going Further- Sex and relationships Education Course</a:t>
            </a:r>
          </a:p>
          <a:p>
            <a:r>
              <a:rPr lang="en-GB" sz="2000" dirty="0" smtClean="0"/>
              <a:t>Bradford Council</a:t>
            </a:r>
          </a:p>
          <a:p>
            <a:r>
              <a:rPr lang="en-GB" sz="2000" dirty="0" smtClean="0"/>
              <a:t>CEOP</a:t>
            </a:r>
          </a:p>
          <a:p>
            <a:r>
              <a:rPr lang="en-GB" sz="2000" dirty="0" smtClean="0"/>
              <a:t>Child net international</a:t>
            </a:r>
          </a:p>
          <a:p>
            <a:endParaRPr lang="en-GB" sz="2000" dirty="0" smtClean="0"/>
          </a:p>
          <a:p>
            <a:pPr marL="0" indent="0">
              <a:buNone/>
            </a:pPr>
            <a:endParaRPr lang="en-GB" sz="2000" dirty="0" smtClean="0"/>
          </a:p>
          <a:p>
            <a:pPr marL="0" indent="0">
              <a:buNone/>
            </a:pPr>
            <a:r>
              <a:rPr lang="en-GB" sz="2000" dirty="0" smtClean="0"/>
              <a:t>Many Thanks</a:t>
            </a:r>
          </a:p>
          <a:p>
            <a:endParaRPr lang="en-GB" dirty="0"/>
          </a:p>
        </p:txBody>
      </p:sp>
      <p:sp>
        <p:nvSpPr>
          <p:cNvPr id="2" name="Title 1"/>
          <p:cNvSpPr>
            <a:spLocks noGrp="1"/>
          </p:cNvSpPr>
          <p:nvPr>
            <p:ph type="title"/>
          </p:nvPr>
        </p:nvSpPr>
        <p:spPr/>
        <p:txBody>
          <a:bodyPr>
            <a:normAutofit/>
          </a:bodyPr>
          <a:lstStyle/>
          <a:p>
            <a:r>
              <a:rPr lang="en-GB" dirty="0" smtClean="0"/>
              <a:t>Playing with Recourses</a:t>
            </a:r>
            <a:endParaRPr lang="en-GB" dirty="0"/>
          </a:p>
        </p:txBody>
      </p:sp>
    </p:spTree>
    <p:extLst>
      <p:ext uri="{BB962C8B-B14F-4D97-AF65-F5344CB8AC3E}">
        <p14:creationId xmlns:p14="http://schemas.microsoft.com/office/powerpoint/2010/main" val="3966055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3970784" cy="4035904"/>
          </a:xfrm>
        </p:spPr>
        <p:txBody>
          <a:bodyPr/>
          <a:lstStyle/>
          <a:p>
            <a:pPr marL="109728" indent="0">
              <a:buNone/>
            </a:pPr>
            <a:r>
              <a:rPr lang="en-GB" dirty="0" smtClean="0"/>
              <a:t>Q. What </a:t>
            </a:r>
            <a:r>
              <a:rPr lang="en-GB" dirty="0"/>
              <a:t>would help practitioners to support and respond to children with learning disabilities who experience, or are at risk, of child sexual exploitation </a:t>
            </a:r>
          </a:p>
        </p:txBody>
      </p:sp>
      <p:sp>
        <p:nvSpPr>
          <p:cNvPr id="3" name="Title 2"/>
          <p:cNvSpPr>
            <a:spLocks noGrp="1"/>
          </p:cNvSpPr>
          <p:nvPr>
            <p:ph type="title"/>
          </p:nvPr>
        </p:nvSpPr>
        <p:spPr/>
        <p:txBody>
          <a:bodyPr/>
          <a:lstStyle/>
          <a:p>
            <a:pPr algn="ctr"/>
            <a:r>
              <a:rPr lang="en-GB" dirty="0"/>
              <a:t>Helping Hand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328" r="5064" b="5119"/>
          <a:stretch/>
        </p:blipFill>
        <p:spPr bwMode="auto">
          <a:xfrm rot="889483">
            <a:off x="5155349" y="1837082"/>
            <a:ext cx="3308966" cy="377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7628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Summary</a:t>
            </a:r>
          </a:p>
          <a:p>
            <a:pPr marL="109728" indent="0">
              <a:buNone/>
            </a:pPr>
            <a:endParaRPr lang="en-GB" dirty="0" smtClean="0"/>
          </a:p>
          <a:p>
            <a:r>
              <a:rPr lang="en-GB" dirty="0" smtClean="0"/>
              <a:t>Feedback forms</a:t>
            </a:r>
          </a:p>
          <a:p>
            <a:endParaRPr lang="en-GB" dirty="0" smtClean="0"/>
          </a:p>
          <a:p>
            <a:r>
              <a:rPr lang="en-GB" dirty="0" smtClean="0"/>
              <a:t>Networking </a:t>
            </a:r>
            <a:endParaRPr lang="en-GB" dirty="0"/>
          </a:p>
        </p:txBody>
      </p:sp>
      <p:sp>
        <p:nvSpPr>
          <p:cNvPr id="3" name="Title 2"/>
          <p:cNvSpPr>
            <a:spLocks noGrp="1"/>
          </p:cNvSpPr>
          <p:nvPr>
            <p:ph type="title"/>
          </p:nvPr>
        </p:nvSpPr>
        <p:spPr/>
        <p:txBody>
          <a:bodyPr/>
          <a:lstStyle/>
          <a:p>
            <a:pPr algn="ctr"/>
            <a:r>
              <a:rPr lang="en-GB" dirty="0" smtClean="0"/>
              <a:t>Final thoughts …</a:t>
            </a:r>
            <a:endParaRPr lang="en-GB" dirty="0"/>
          </a:p>
        </p:txBody>
      </p:sp>
    </p:spTree>
    <p:extLst>
      <p:ext uri="{BB962C8B-B14F-4D97-AF65-F5344CB8AC3E}">
        <p14:creationId xmlns:p14="http://schemas.microsoft.com/office/powerpoint/2010/main" val="403289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lgn="ctr">
              <a:buNone/>
            </a:pPr>
            <a:r>
              <a:rPr lang="en-GB" b="1" dirty="0" smtClean="0"/>
              <a:t>Definition of learning disabilities</a:t>
            </a:r>
          </a:p>
          <a:p>
            <a:pPr marL="109728" indent="0" algn="ctr">
              <a:buNone/>
            </a:pPr>
            <a:r>
              <a:rPr lang="en-GB" b="1" dirty="0" smtClean="0"/>
              <a:t> </a:t>
            </a:r>
          </a:p>
          <a:p>
            <a:r>
              <a:rPr lang="en-GB" dirty="0" smtClean="0"/>
              <a:t>Learning </a:t>
            </a:r>
            <a:r>
              <a:rPr lang="en-GB" dirty="0"/>
              <a:t>disability meets three criteria:</a:t>
            </a:r>
          </a:p>
          <a:p>
            <a:pPr marL="285750" indent="-285750">
              <a:buFont typeface="Arial" panose="020B0604020202020204" pitchFamily="34" charset="0"/>
              <a:buChar char="•"/>
            </a:pPr>
            <a:r>
              <a:rPr lang="en-GB" dirty="0"/>
              <a:t>a significantly reduced ability to understand new or complex information, to learn new skills (impaired intelligence), with;</a:t>
            </a:r>
          </a:p>
          <a:p>
            <a:pPr marL="285750" indent="-285750">
              <a:buFont typeface="Arial" panose="020B0604020202020204" pitchFamily="34" charset="0"/>
              <a:buChar char="•"/>
            </a:pPr>
            <a:r>
              <a:rPr lang="en-GB" dirty="0"/>
              <a:t>a reduced ability to cope independently ( impaired social functioning);</a:t>
            </a:r>
          </a:p>
          <a:p>
            <a:pPr marL="285750" indent="-285750">
              <a:buFont typeface="Arial" panose="020B0604020202020204" pitchFamily="34" charset="0"/>
              <a:buChar char="•"/>
            </a:pPr>
            <a:r>
              <a:rPr lang="en-GB" dirty="0"/>
              <a:t>which started before adulthood, WITH A LASTING EFFECT ON DEVELOPMENT. </a:t>
            </a:r>
          </a:p>
          <a:p>
            <a:pPr marL="285750" indent="-285750">
              <a:buFont typeface="Arial" panose="020B0604020202020204" pitchFamily="34" charset="0"/>
              <a:buChar char="•"/>
            </a:pPr>
            <a:r>
              <a:rPr lang="en-GB" dirty="0"/>
              <a:t>(Development of Health, 2001)</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learning disability is a reduced intellectual disability and difficulty with everyday activities – for example household tasks, socialising or managing money – which affects someone for their whole life)’</a:t>
            </a:r>
          </a:p>
          <a:p>
            <a:pPr marL="285750" indent="-285750">
              <a:buFont typeface="Arial" panose="020B0604020202020204" pitchFamily="34" charset="0"/>
              <a:buChar char="•"/>
            </a:pPr>
            <a:r>
              <a:rPr lang="en-GB" dirty="0"/>
              <a:t>(</a:t>
            </a:r>
            <a:r>
              <a:rPr lang="en-GB" dirty="0">
                <a:hlinkClick r:id="rId2"/>
              </a:rPr>
              <a:t>www.mencap.org.uk/definition</a:t>
            </a:r>
            <a:r>
              <a:rPr lang="en-GB" dirty="0"/>
              <a:t>). </a:t>
            </a:r>
          </a:p>
          <a:p>
            <a:endParaRPr lang="en-GB" dirty="0"/>
          </a:p>
        </p:txBody>
      </p:sp>
      <p:sp>
        <p:nvSpPr>
          <p:cNvPr id="3" name="Title 2"/>
          <p:cNvSpPr>
            <a:spLocks noGrp="1"/>
          </p:cNvSpPr>
          <p:nvPr>
            <p:ph type="title"/>
          </p:nvPr>
        </p:nvSpPr>
        <p:spPr/>
        <p:txBody>
          <a:bodyPr/>
          <a:lstStyle/>
          <a:p>
            <a:pPr algn="ctr"/>
            <a:r>
              <a:rPr lang="en-GB" dirty="0" smtClean="0"/>
              <a:t>Setting the Scene </a:t>
            </a:r>
            <a:endParaRPr lang="en-GB" dirty="0"/>
          </a:p>
        </p:txBody>
      </p:sp>
    </p:spTree>
    <p:extLst>
      <p:ext uri="{BB962C8B-B14F-4D97-AF65-F5344CB8AC3E}">
        <p14:creationId xmlns:p14="http://schemas.microsoft.com/office/powerpoint/2010/main" val="1313115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ctr">
              <a:lnSpc>
                <a:spcPct val="90000"/>
              </a:lnSpc>
              <a:buClr>
                <a:srgbClr val="99FF99"/>
              </a:buClr>
              <a:buSzPct val="80000"/>
              <a:buNone/>
            </a:pPr>
            <a:r>
              <a:rPr lang="en-GB" altLang="en-US" sz="3600" b="1" u="sng" dirty="0">
                <a:solidFill>
                  <a:schemeClr val="accent1"/>
                </a:solidFill>
                <a:latin typeface="Comic Sans MS" pitchFamily="66" charset="0"/>
              </a:rPr>
              <a:t> </a:t>
            </a:r>
            <a:r>
              <a:rPr lang="en-GB" altLang="en-US" sz="2500" b="1" dirty="0"/>
              <a:t>DEFINITION OF CSE</a:t>
            </a:r>
          </a:p>
          <a:p>
            <a:r>
              <a:rPr lang="en-GB" altLang="en-US" sz="2800" i="1" dirty="0">
                <a:solidFill>
                  <a:srgbClr val="336699"/>
                </a:solidFill>
              </a:rPr>
              <a:t>“Child sexual exploitation is a form of child sexual abuse. It occurs where an individual or group takes advantage of an imbalance of power to coerce, manipulate or deceive a child or young person under the age of 18 into sexual activity (a) in exchange for something the victim needs or wants, and/or (b) for the financial advantage or increased status of the perpetrator or facilitator.</a:t>
            </a:r>
          </a:p>
          <a:p>
            <a:r>
              <a:rPr lang="en-GB" altLang="en-US" sz="2800" i="1" dirty="0">
                <a:solidFill>
                  <a:srgbClr val="336699"/>
                </a:solidFill>
              </a:rPr>
              <a:t>“The victim may have been sexually exploited even if the sexual activity appears consensual. Child sexual exploitation does not always involve physical contact; it can also occur through the use of technology.”</a:t>
            </a:r>
            <a:endParaRPr lang="en-GB" altLang="en-US" sz="2800" dirty="0">
              <a:solidFill>
                <a:srgbClr val="336699"/>
              </a:solidFill>
              <a:latin typeface="Comic Sans MS" pitchFamily="66" charset="0"/>
            </a:endParaRPr>
          </a:p>
          <a:p>
            <a:pPr>
              <a:lnSpc>
                <a:spcPct val="90000"/>
              </a:lnSpc>
              <a:buClr>
                <a:srgbClr val="99FF99"/>
              </a:buClr>
              <a:buSzPct val="80000"/>
              <a:buNone/>
            </a:pPr>
            <a:endParaRPr lang="en-GB" altLang="en-US" sz="3600" i="1" dirty="0">
              <a:solidFill>
                <a:srgbClr val="336699"/>
              </a:solidFill>
              <a:latin typeface="Comic Sans MS" pitchFamily="66" charset="0"/>
            </a:endParaRPr>
          </a:p>
          <a:p>
            <a:pPr>
              <a:lnSpc>
                <a:spcPct val="90000"/>
              </a:lnSpc>
              <a:buClr>
                <a:srgbClr val="99FF99"/>
              </a:buClr>
              <a:buSzPct val="80000"/>
              <a:buNone/>
            </a:pPr>
            <a:r>
              <a:rPr lang="en-GB" altLang="en-US" sz="2800" i="1" dirty="0">
                <a:solidFill>
                  <a:schemeClr val="accent1"/>
                </a:solidFill>
                <a:latin typeface="Comic Sans MS" pitchFamily="66" charset="0"/>
              </a:rPr>
              <a:t>(The Department for Education February 2017)</a:t>
            </a:r>
            <a:endParaRPr lang="en-GB" sz="2800" i="1" dirty="0">
              <a:solidFill>
                <a:schemeClr val="accent1"/>
              </a:solidFill>
              <a:latin typeface="Comic Sans MS" pitchFamily="66" charset="0"/>
            </a:endParaRPr>
          </a:p>
          <a:p>
            <a:endParaRPr lang="en-GB"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dirty="0" smtClean="0"/>
              <a:t>Setting the Scene</a:t>
            </a:r>
            <a:br>
              <a:rPr lang="en-GB" dirty="0" smtClean="0"/>
            </a:br>
            <a:r>
              <a:rPr lang="en-GB" dirty="0" smtClean="0"/>
              <a:t> </a:t>
            </a:r>
            <a:endParaRPr lang="en-GB" dirty="0"/>
          </a:p>
        </p:txBody>
      </p:sp>
    </p:spTree>
    <p:extLst>
      <p:ext uri="{BB962C8B-B14F-4D97-AF65-F5344CB8AC3E}">
        <p14:creationId xmlns:p14="http://schemas.microsoft.com/office/powerpoint/2010/main" val="4277013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GB" altLang="en-US" sz="3200" b="1" u="sng" kern="0" dirty="0">
                <a:solidFill>
                  <a:schemeClr val="accent1"/>
                </a:solidFill>
                <a:latin typeface="Comic Sans MS" pitchFamily="66" charset="0"/>
              </a:rPr>
              <a:t>Models of Child Sexual Exploitation</a:t>
            </a:r>
          </a:p>
          <a:p>
            <a:pPr marL="609600" indent="-609600">
              <a:buClr>
                <a:srgbClr val="99FF99"/>
              </a:buClr>
              <a:buSzPct val="80000"/>
              <a:defRPr/>
            </a:pPr>
            <a:r>
              <a:rPr lang="en-GB" altLang="en-US" kern="0" dirty="0">
                <a:solidFill>
                  <a:schemeClr val="accent1"/>
                </a:solidFill>
                <a:latin typeface="Comic Sans MS" pitchFamily="66" charset="0"/>
              </a:rPr>
              <a:t>Street Grooming/peer on peer</a:t>
            </a:r>
          </a:p>
          <a:p>
            <a:pPr marL="609600" indent="-609600">
              <a:buClr>
                <a:srgbClr val="99FF99"/>
              </a:buClr>
              <a:buSzPct val="80000"/>
              <a:defRPr/>
            </a:pPr>
            <a:r>
              <a:rPr lang="en-GB" altLang="en-US" kern="0" dirty="0">
                <a:solidFill>
                  <a:schemeClr val="accent1"/>
                </a:solidFill>
                <a:latin typeface="Comic Sans MS" pitchFamily="66" charset="0"/>
              </a:rPr>
              <a:t>‘Boyfriend’ model </a:t>
            </a:r>
          </a:p>
          <a:p>
            <a:pPr marL="609600" indent="-609600">
              <a:buClr>
                <a:srgbClr val="99FF99"/>
              </a:buClr>
              <a:buSzPct val="80000"/>
              <a:defRPr/>
            </a:pPr>
            <a:r>
              <a:rPr lang="en-GB" altLang="en-US" kern="0" dirty="0">
                <a:solidFill>
                  <a:schemeClr val="accent1"/>
                </a:solidFill>
                <a:latin typeface="Comic Sans MS" pitchFamily="66" charset="0"/>
              </a:rPr>
              <a:t>‘Party’ model</a:t>
            </a:r>
          </a:p>
          <a:p>
            <a:pPr marL="609600" indent="-609600">
              <a:buClr>
                <a:srgbClr val="99FF99"/>
              </a:buClr>
              <a:buSzPct val="80000"/>
              <a:defRPr/>
            </a:pPr>
            <a:r>
              <a:rPr lang="en-GB" altLang="en-US" kern="0" dirty="0">
                <a:solidFill>
                  <a:schemeClr val="accent1"/>
                </a:solidFill>
                <a:latin typeface="Comic Sans MS" pitchFamily="66" charset="0"/>
              </a:rPr>
              <a:t>Internet grooming</a:t>
            </a:r>
          </a:p>
          <a:p>
            <a:pPr marL="609600" indent="-609600">
              <a:buClr>
                <a:srgbClr val="99FF99"/>
              </a:buClr>
              <a:buSzPct val="80000"/>
              <a:defRPr/>
            </a:pPr>
            <a:r>
              <a:rPr lang="en-GB" altLang="en-US" kern="0" dirty="0">
                <a:solidFill>
                  <a:schemeClr val="accent1"/>
                </a:solidFill>
                <a:latin typeface="Comic Sans MS" pitchFamily="66" charset="0"/>
              </a:rPr>
              <a:t>Organised/networked sexual exploitation or trafficking</a:t>
            </a:r>
          </a:p>
          <a:p>
            <a:endParaRPr lang="en-GB" dirty="0"/>
          </a:p>
        </p:txBody>
      </p:sp>
      <p:sp>
        <p:nvSpPr>
          <p:cNvPr id="3" name="Title 2"/>
          <p:cNvSpPr>
            <a:spLocks noGrp="1"/>
          </p:cNvSpPr>
          <p:nvPr>
            <p:ph type="title"/>
          </p:nvPr>
        </p:nvSpPr>
        <p:spPr/>
        <p:txBody>
          <a:bodyPr/>
          <a:lstStyle/>
          <a:p>
            <a:pPr algn="ctr"/>
            <a:endParaRPr lang="en-GB" dirty="0"/>
          </a:p>
        </p:txBody>
      </p:sp>
    </p:spTree>
    <p:extLst>
      <p:ext uri="{BB962C8B-B14F-4D97-AF65-F5344CB8AC3E}">
        <p14:creationId xmlns:p14="http://schemas.microsoft.com/office/powerpoint/2010/main" val="2138600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marL="342900" indent="-342900" eaLnBrk="1" fontAlgn="auto" hangingPunct="1">
              <a:spcBef>
                <a:spcPct val="20000"/>
              </a:spcBef>
              <a:spcAft>
                <a:spcPts val="0"/>
              </a:spcAft>
              <a:defRPr/>
            </a:pPr>
            <a:r>
              <a:rPr lang="en-GB" sz="2800" dirty="0">
                <a:ea typeface="Times New Roman"/>
                <a:cs typeface="Times New Roman"/>
              </a:rPr>
              <a:t/>
            </a:r>
            <a:br>
              <a:rPr lang="en-GB" sz="2800" dirty="0">
                <a:ea typeface="Times New Roman"/>
                <a:cs typeface="Times New Roman"/>
              </a:rPr>
            </a:br>
            <a:r>
              <a:rPr lang="en-GB" altLang="en-US" sz="3600" b="1" u="sng" kern="0" dirty="0">
                <a:solidFill>
                  <a:schemeClr val="accent1"/>
                </a:solidFill>
                <a:latin typeface="Comic Sans MS" pitchFamily="66" charset="0"/>
                <a:ea typeface="+mn-ea"/>
                <a:cs typeface="+mn-cs"/>
              </a:rPr>
              <a:t>Vulnerability Factors</a:t>
            </a:r>
            <a:br>
              <a:rPr lang="en-GB" altLang="en-US" sz="3600" b="1" u="sng" kern="0" dirty="0">
                <a:solidFill>
                  <a:schemeClr val="accent1"/>
                </a:solidFill>
                <a:latin typeface="Comic Sans MS" pitchFamily="66" charset="0"/>
                <a:ea typeface="+mn-ea"/>
                <a:cs typeface="+mn-cs"/>
              </a:rPr>
            </a:br>
            <a:endParaRPr lang="en-GB" sz="2800" dirty="0">
              <a:solidFill>
                <a:schemeClr val="accent1"/>
              </a:solidFill>
            </a:endParaRPr>
          </a:p>
        </p:txBody>
      </p:sp>
      <p:sp>
        <p:nvSpPr>
          <p:cNvPr id="6" name="Content Placeholder 5"/>
          <p:cNvSpPr>
            <a:spLocks noGrp="1"/>
          </p:cNvSpPr>
          <p:nvPr>
            <p:ph sz="half" idx="1"/>
          </p:nvPr>
        </p:nvSpPr>
        <p:spPr/>
        <p:txBody>
          <a:bodyPr rtlCol="0">
            <a:normAutofit/>
          </a:bodyPr>
          <a:lstStyle/>
          <a:p>
            <a:pPr eaLnBrk="1" hangingPunct="1">
              <a:buClr>
                <a:srgbClr val="99FF99"/>
              </a:buClr>
              <a:buSzPct val="80000"/>
              <a:buFontTx/>
              <a:buChar char="•"/>
              <a:defRPr/>
            </a:pPr>
            <a:r>
              <a:rPr lang="en-GB" altLang="en-US" sz="2400" kern="0" dirty="0" smtClean="0">
                <a:solidFill>
                  <a:schemeClr val="accent1"/>
                </a:solidFill>
                <a:latin typeface="Comic Sans MS" pitchFamily="66" charset="0"/>
              </a:rPr>
              <a:t>Violence/domestic </a:t>
            </a:r>
            <a:r>
              <a:rPr lang="en-GB" altLang="en-US" sz="2400" kern="0" dirty="0">
                <a:solidFill>
                  <a:schemeClr val="accent1"/>
                </a:solidFill>
                <a:latin typeface="Comic Sans MS" pitchFamily="66" charset="0"/>
              </a:rPr>
              <a:t>abuse</a:t>
            </a:r>
          </a:p>
          <a:p>
            <a:pPr eaLnBrk="1" hangingPunct="1">
              <a:buClr>
                <a:srgbClr val="99FF99"/>
              </a:buClr>
              <a:buSzPct val="80000"/>
              <a:buFontTx/>
              <a:buChar char="•"/>
              <a:defRPr/>
            </a:pPr>
            <a:r>
              <a:rPr lang="en-GB" altLang="en-US" sz="2400" kern="0" dirty="0">
                <a:solidFill>
                  <a:schemeClr val="accent1"/>
                </a:solidFill>
                <a:latin typeface="Comic Sans MS" pitchFamily="66" charset="0"/>
              </a:rPr>
              <a:t>Looked after Children</a:t>
            </a:r>
          </a:p>
          <a:p>
            <a:pPr eaLnBrk="1" hangingPunct="1">
              <a:buClr>
                <a:srgbClr val="99FF99"/>
              </a:buClr>
              <a:buSzPct val="80000"/>
              <a:buFontTx/>
              <a:buChar char="•"/>
              <a:defRPr/>
            </a:pPr>
            <a:r>
              <a:rPr lang="en-GB" altLang="en-US" sz="2400" kern="0" dirty="0">
                <a:solidFill>
                  <a:schemeClr val="accent1"/>
                </a:solidFill>
                <a:latin typeface="Comic Sans MS" pitchFamily="66" charset="0"/>
              </a:rPr>
              <a:t>Migrant/refuges/asylum seekers</a:t>
            </a:r>
          </a:p>
          <a:p>
            <a:pPr eaLnBrk="1" hangingPunct="1">
              <a:buClr>
                <a:srgbClr val="99FF99"/>
              </a:buClr>
              <a:buSzPct val="80000"/>
              <a:buFontTx/>
              <a:buChar char="•"/>
              <a:defRPr/>
            </a:pPr>
            <a:r>
              <a:rPr lang="en-GB" altLang="en-US" sz="2400" kern="0" dirty="0">
                <a:solidFill>
                  <a:schemeClr val="accent1"/>
                </a:solidFill>
                <a:latin typeface="Comic Sans MS" pitchFamily="66" charset="0"/>
              </a:rPr>
              <a:t>Homelessness</a:t>
            </a:r>
          </a:p>
          <a:p>
            <a:pPr eaLnBrk="1" hangingPunct="1">
              <a:buClr>
                <a:srgbClr val="99FF99"/>
              </a:buClr>
              <a:buSzPct val="80000"/>
              <a:buFontTx/>
              <a:buChar char="•"/>
              <a:defRPr/>
            </a:pPr>
            <a:r>
              <a:rPr lang="en-GB" altLang="en-US" sz="2400" kern="0" dirty="0">
                <a:solidFill>
                  <a:schemeClr val="accent1"/>
                </a:solidFill>
                <a:latin typeface="Comic Sans MS" pitchFamily="66" charset="0"/>
              </a:rPr>
              <a:t>Substance misuse</a:t>
            </a:r>
          </a:p>
          <a:p>
            <a:pPr eaLnBrk="1" hangingPunct="1">
              <a:buClr>
                <a:srgbClr val="99FF99"/>
              </a:buClr>
              <a:buSzPct val="80000"/>
              <a:buFontTx/>
              <a:buChar char="•"/>
              <a:defRPr/>
            </a:pPr>
            <a:r>
              <a:rPr lang="en-GB" altLang="en-US" sz="2400" kern="0" dirty="0">
                <a:solidFill>
                  <a:schemeClr val="accent1"/>
                </a:solidFill>
                <a:latin typeface="Comic Sans MS" pitchFamily="66" charset="0"/>
              </a:rPr>
              <a:t>Learning disabilities </a:t>
            </a:r>
          </a:p>
          <a:p>
            <a:pPr eaLnBrk="1" hangingPunct="1">
              <a:buClr>
                <a:srgbClr val="99FF99"/>
              </a:buClr>
              <a:buSzPct val="80000"/>
              <a:buFontTx/>
              <a:buChar char="•"/>
              <a:defRPr/>
            </a:pPr>
            <a:r>
              <a:rPr lang="en-GB" altLang="en-US" sz="2400" kern="0" dirty="0">
                <a:solidFill>
                  <a:schemeClr val="accent1"/>
                </a:solidFill>
                <a:latin typeface="Comic Sans MS" pitchFamily="66" charset="0"/>
              </a:rPr>
              <a:t>Financially unsupported </a:t>
            </a:r>
          </a:p>
          <a:p>
            <a:pPr eaLnBrk="1" fontAlgn="auto" hangingPunct="1">
              <a:spcAft>
                <a:spcPts val="0"/>
              </a:spcAft>
              <a:buFont typeface="Arial" panose="020B0604020202020204" pitchFamily="34" charset="0"/>
              <a:buChar char="•"/>
              <a:defRPr/>
            </a:pPr>
            <a:endParaRPr lang="en-GB" dirty="0"/>
          </a:p>
        </p:txBody>
      </p:sp>
      <p:sp>
        <p:nvSpPr>
          <p:cNvPr id="2" name="Content Placeholder 1"/>
          <p:cNvSpPr>
            <a:spLocks noGrp="1"/>
          </p:cNvSpPr>
          <p:nvPr>
            <p:ph sz="half" idx="2"/>
          </p:nvPr>
        </p:nvSpPr>
        <p:spPr>
          <a:xfrm>
            <a:off x="4572000" y="1556792"/>
            <a:ext cx="4038600" cy="4525963"/>
          </a:xfrm>
        </p:spPr>
        <p:txBody>
          <a:bodyPr rtlCol="0">
            <a:normAutofit/>
          </a:bodyPr>
          <a:lstStyle/>
          <a:p>
            <a:pPr eaLnBrk="1" hangingPunct="1">
              <a:buClr>
                <a:srgbClr val="99FF99"/>
              </a:buClr>
              <a:buSzPct val="80000"/>
              <a:buFontTx/>
              <a:buChar char="•"/>
              <a:defRPr/>
            </a:pPr>
            <a:r>
              <a:rPr lang="en-GB" altLang="en-US" sz="2400" kern="0" dirty="0">
                <a:solidFill>
                  <a:schemeClr val="accent1"/>
                </a:solidFill>
                <a:latin typeface="Comic Sans MS" pitchFamily="66" charset="0"/>
              </a:rPr>
              <a:t>Family conflict</a:t>
            </a:r>
          </a:p>
          <a:p>
            <a:pPr eaLnBrk="1" hangingPunct="1">
              <a:buClr>
                <a:srgbClr val="99FF99"/>
              </a:buClr>
              <a:buSzPct val="80000"/>
              <a:buFontTx/>
              <a:buChar char="•"/>
              <a:defRPr/>
            </a:pPr>
            <a:r>
              <a:rPr lang="en-GB" altLang="en-US" sz="2400" kern="0" dirty="0">
                <a:solidFill>
                  <a:schemeClr val="accent1"/>
                </a:solidFill>
                <a:latin typeface="Comic Sans MS" pitchFamily="66" charset="0"/>
              </a:rPr>
              <a:t>Lack of love/security</a:t>
            </a:r>
          </a:p>
          <a:p>
            <a:pPr eaLnBrk="1" hangingPunct="1">
              <a:buClr>
                <a:srgbClr val="99FF99"/>
              </a:buClr>
              <a:buSzPct val="80000"/>
              <a:buFontTx/>
              <a:buChar char="•"/>
              <a:defRPr/>
            </a:pPr>
            <a:r>
              <a:rPr lang="en-GB" altLang="en-US" sz="2400" kern="0" dirty="0">
                <a:solidFill>
                  <a:schemeClr val="accent1"/>
                </a:solidFill>
                <a:latin typeface="Comic Sans MS" pitchFamily="66" charset="0"/>
              </a:rPr>
              <a:t>Adult Sex working </a:t>
            </a:r>
          </a:p>
          <a:p>
            <a:pPr eaLnBrk="1" hangingPunct="1">
              <a:buClr>
                <a:srgbClr val="99FF99"/>
              </a:buClr>
              <a:buSzPct val="80000"/>
              <a:buFontTx/>
              <a:buChar char="•"/>
              <a:defRPr/>
            </a:pPr>
            <a:r>
              <a:rPr lang="en-GB" altLang="en-US" sz="2400" kern="0" dirty="0">
                <a:solidFill>
                  <a:schemeClr val="accent1"/>
                </a:solidFill>
                <a:latin typeface="Comic Sans MS" pitchFamily="66" charset="0"/>
              </a:rPr>
              <a:t>Abuse/neglect in family</a:t>
            </a:r>
          </a:p>
          <a:p>
            <a:pPr eaLnBrk="1" hangingPunct="1">
              <a:buClr>
                <a:srgbClr val="99FF99"/>
              </a:buClr>
              <a:buSzPct val="80000"/>
              <a:buFontTx/>
              <a:buChar char="•"/>
              <a:defRPr/>
            </a:pPr>
            <a:r>
              <a:rPr lang="en-GB" altLang="en-US" sz="2400" kern="0" dirty="0">
                <a:solidFill>
                  <a:schemeClr val="accent1"/>
                </a:solidFill>
                <a:latin typeface="Comic Sans MS" pitchFamily="66" charset="0"/>
              </a:rPr>
              <a:t>Mental health</a:t>
            </a:r>
          </a:p>
          <a:p>
            <a:pPr eaLnBrk="1" hangingPunct="1">
              <a:buClr>
                <a:srgbClr val="99FF99"/>
              </a:buClr>
              <a:buSzPct val="80000"/>
              <a:buFontTx/>
              <a:buChar char="•"/>
              <a:defRPr/>
            </a:pPr>
            <a:r>
              <a:rPr lang="en-GB" altLang="en-US" sz="2400" kern="0" dirty="0">
                <a:solidFill>
                  <a:schemeClr val="accent1"/>
                </a:solidFill>
                <a:latin typeface="Comic Sans MS" pitchFamily="66" charset="0"/>
              </a:rPr>
              <a:t>Breaks in adult relationships</a:t>
            </a:r>
          </a:p>
          <a:p>
            <a:pPr eaLnBrk="1" hangingPunct="1">
              <a:buClr>
                <a:srgbClr val="99FF99"/>
              </a:buClr>
              <a:buSzPct val="80000"/>
              <a:buFontTx/>
              <a:buChar char="•"/>
              <a:defRPr/>
            </a:pPr>
            <a:r>
              <a:rPr lang="en-GB" altLang="en-US" sz="2400" kern="0" dirty="0">
                <a:solidFill>
                  <a:schemeClr val="accent1"/>
                </a:solidFill>
                <a:latin typeface="Comic Sans MS" pitchFamily="66" charset="0"/>
              </a:rPr>
              <a:t>Death of a significant person</a:t>
            </a:r>
          </a:p>
          <a:p>
            <a:pPr eaLnBrk="1" fontAlgn="auto" hangingPunct="1">
              <a:spcAft>
                <a:spcPts val="0"/>
              </a:spcAft>
              <a:buFont typeface="Arial" panose="020B0604020202020204" pitchFamily="34" charset="0"/>
              <a:buChar char="•"/>
              <a:defRPr/>
            </a:pPr>
            <a:endParaRPr lang="en-GB" dirty="0"/>
          </a:p>
        </p:txBody>
      </p:sp>
    </p:spTree>
    <p:extLst>
      <p:ext uri="{BB962C8B-B14F-4D97-AF65-F5344CB8AC3E}">
        <p14:creationId xmlns:p14="http://schemas.microsoft.com/office/powerpoint/2010/main" val="3976054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Autofit/>
          </a:bodyPr>
          <a:lstStyle/>
          <a:p>
            <a:pPr eaLnBrk="1" fontAlgn="auto" hangingPunct="1">
              <a:lnSpc>
                <a:spcPct val="115000"/>
              </a:lnSpc>
              <a:spcAft>
                <a:spcPts val="1000"/>
              </a:spcAft>
              <a:tabLst>
                <a:tab pos="1285875" algn="l"/>
              </a:tabLst>
              <a:defRPr/>
            </a:pPr>
            <a:r>
              <a:rPr lang="en-GB" altLang="en-US" sz="3600" b="1" u="sng" kern="0" dirty="0" smtClean="0">
                <a:solidFill>
                  <a:schemeClr val="accent1"/>
                </a:solidFill>
                <a:latin typeface="Comic Sans MS" pitchFamily="66" charset="0"/>
              </a:rPr>
              <a:t>Significant </a:t>
            </a:r>
            <a:r>
              <a:rPr lang="en-GB" altLang="en-US" sz="3600" b="1" u="sng" kern="0" dirty="0">
                <a:solidFill>
                  <a:schemeClr val="accent1"/>
                </a:solidFill>
                <a:latin typeface="Comic Sans MS" pitchFamily="66" charset="0"/>
              </a:rPr>
              <a:t>risk indicators</a:t>
            </a:r>
            <a:endParaRPr lang="en-GB" sz="2800" dirty="0">
              <a:solidFill>
                <a:schemeClr val="accent1"/>
              </a:solidFill>
            </a:endParaRPr>
          </a:p>
        </p:txBody>
      </p:sp>
      <p:pic>
        <p:nvPicPr>
          <p:cNvPr id="19458" name="Content Placeholder 3"/>
          <p:cNvPicPr>
            <a:picLocks noGrp="1" noChangeAspect="1" noChangeArrowheads="1"/>
          </p:cNvPicPr>
          <p:nvPr>
            <p:ph idx="1"/>
          </p:nvPr>
        </p:nvPicPr>
        <p:blipFill>
          <a:blip r:embed="rId2"/>
          <a:srcRect/>
          <a:stretch>
            <a:fillRect/>
          </a:stretch>
        </p:blipFill>
        <p:spPr>
          <a:xfrm>
            <a:off x="611188" y="1600200"/>
            <a:ext cx="7993062" cy="4852988"/>
          </a:xfrm>
        </p:spPr>
      </p:pic>
    </p:spTree>
    <p:extLst>
      <p:ext uri="{BB962C8B-B14F-4D97-AF65-F5344CB8AC3E}">
        <p14:creationId xmlns:p14="http://schemas.microsoft.com/office/powerpoint/2010/main" val="1711213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824</TotalTime>
  <Words>2091</Words>
  <Application>Microsoft Office PowerPoint</Application>
  <PresentationFormat>On-screen Show (4:3)</PresentationFormat>
  <Paragraphs>379</Paragraphs>
  <Slides>42</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42</vt:i4>
      </vt:variant>
    </vt:vector>
  </HeadingPairs>
  <TitlesOfParts>
    <vt:vector size="45" baseType="lpstr">
      <vt:lpstr>Concourse</vt:lpstr>
      <vt:lpstr>Office Theme</vt:lpstr>
      <vt:lpstr>Document</vt:lpstr>
      <vt:lpstr>CSE &amp; Learning Disabilities Workshop </vt:lpstr>
      <vt:lpstr>Aims of the CSE and Learning Disabilities workshop:</vt:lpstr>
      <vt:lpstr>Workshop Format </vt:lpstr>
      <vt:lpstr>Setting the Scene </vt:lpstr>
      <vt:lpstr>Setting the Scene </vt:lpstr>
      <vt:lpstr> Setting the Scene  </vt:lpstr>
      <vt:lpstr>PowerPoint Presentation</vt:lpstr>
      <vt:lpstr> Vulnerability Factors </vt:lpstr>
      <vt:lpstr>Significant risk indicators</vt:lpstr>
      <vt:lpstr>“PUSH” FACTORS</vt:lpstr>
      <vt:lpstr>“PULL” FACTORS</vt:lpstr>
      <vt:lpstr>Stages of Grooming Process</vt:lpstr>
      <vt:lpstr>PowerPoint Presentation</vt:lpstr>
      <vt:lpstr>Bradford Child Sexual Exploitation Hub  Partnership approach ( partners who contribute towards the CSE Hub)</vt:lpstr>
      <vt:lpstr>Bradford Child Sexual Exploitation Hub Roles and responsibilities of the Hub</vt:lpstr>
      <vt:lpstr>Bradford Child Sexual Exploitation Hub Roles and responsibilities of the Hub</vt:lpstr>
      <vt:lpstr>Bradford Child Sexual Exploitation Hub Roles and responsibilities of the Hub</vt:lpstr>
      <vt:lpstr>Bradford Child Sexual Exploitation Hub Referral Process</vt:lpstr>
      <vt:lpstr>Bradford Child Sexual Exploitation Hub CSE Information Report</vt:lpstr>
      <vt:lpstr>Bradford Child Sexual Exploitation Hub </vt:lpstr>
      <vt:lpstr>Bradford Child Sexual Exploitation Hub</vt:lpstr>
      <vt:lpstr>Bradford Child Sexual Exploitation Hub Telephone Contact numbers</vt:lpstr>
      <vt:lpstr>Bradford Child Sexual Exploitation Hub </vt:lpstr>
      <vt:lpstr>Table Top Activity</vt:lpstr>
      <vt:lpstr>PowerPoint Presentation</vt:lpstr>
      <vt:lpstr>Q. Why are children and young people with  learning disabilities more vulnerable to CSE? </vt:lpstr>
      <vt:lpstr>Case Studies </vt:lpstr>
      <vt:lpstr>Comfort Break </vt:lpstr>
      <vt:lpstr>Showcasing Good Practice </vt:lpstr>
      <vt:lpstr>   Preventing Child Sexual Exploitation – Sharing Good Practice  RSE Additional Needs Training </vt:lpstr>
      <vt:lpstr>The Journey So Far</vt:lpstr>
      <vt:lpstr>PowerPoint Presentation</vt:lpstr>
      <vt:lpstr>PowerPoint Presentation</vt:lpstr>
      <vt:lpstr>Public and Private</vt:lpstr>
      <vt:lpstr>The Training Aims to:-</vt:lpstr>
      <vt:lpstr>Bradford Youth service</vt:lpstr>
      <vt:lpstr>Where we work with learning disabled young people  includes…..</vt:lpstr>
      <vt:lpstr>Some of the ways we engage learning disabled young people on issue based work  include….</vt:lpstr>
      <vt:lpstr>Our specific projects for learning disabled young people </vt:lpstr>
      <vt:lpstr>Playing with Recourses</vt:lpstr>
      <vt:lpstr>Helping Hand </vt:lpstr>
      <vt:lpstr>Final thoughts …</vt:lpstr>
    </vt:vector>
  </TitlesOfParts>
  <Company>City of Bradford 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Bradford Youth service</dc:title>
  <dc:creator>Helen Johnson-Renshaw</dc:creator>
  <cp:lastModifiedBy>Samina Tariq</cp:lastModifiedBy>
  <cp:revision>26</cp:revision>
  <cp:lastPrinted>2017-05-16T10:56:08Z</cp:lastPrinted>
  <dcterms:created xsi:type="dcterms:W3CDTF">2017-05-03T12:39:36Z</dcterms:created>
  <dcterms:modified xsi:type="dcterms:W3CDTF">2017-05-19T13:49:26Z</dcterms:modified>
</cp:coreProperties>
</file>